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7" r:id="rId3"/>
    <p:sldId id="258" r:id="rId4"/>
    <p:sldId id="259" r:id="rId5"/>
    <p:sldId id="308" r:id="rId6"/>
    <p:sldId id="307" r:id="rId7"/>
    <p:sldId id="309" r:id="rId8"/>
    <p:sldId id="261" r:id="rId9"/>
    <p:sldId id="273" r:id="rId10"/>
    <p:sldId id="274" r:id="rId11"/>
    <p:sldId id="262" r:id="rId12"/>
    <p:sldId id="275" r:id="rId13"/>
    <p:sldId id="276" r:id="rId14"/>
    <p:sldId id="263" r:id="rId15"/>
    <p:sldId id="277" r:id="rId16"/>
    <p:sldId id="278" r:id="rId17"/>
    <p:sldId id="264" r:id="rId18"/>
    <p:sldId id="265" r:id="rId19"/>
    <p:sldId id="266" r:id="rId20"/>
    <p:sldId id="267" r:id="rId21"/>
    <p:sldId id="268" r:id="rId22"/>
    <p:sldId id="269" r:id="rId23"/>
    <p:sldId id="279" r:id="rId24"/>
    <p:sldId id="280" r:id="rId25"/>
    <p:sldId id="281" r:id="rId26"/>
    <p:sldId id="282" r:id="rId27"/>
    <p:sldId id="283" r:id="rId28"/>
    <p:sldId id="284" r:id="rId29"/>
    <p:sldId id="286" r:id="rId30"/>
    <p:sldId id="287" r:id="rId31"/>
    <p:sldId id="288" r:id="rId32"/>
    <p:sldId id="285" r:id="rId33"/>
    <p:sldId id="289" r:id="rId34"/>
    <p:sldId id="290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11" r:id="rId45"/>
    <p:sldId id="312" r:id="rId46"/>
    <p:sldId id="313" r:id="rId47"/>
    <p:sldId id="314" r:id="rId48"/>
    <p:sldId id="315" r:id="rId49"/>
    <p:sldId id="270" r:id="rId5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8491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1" autoAdjust="0"/>
    <p:restoredTop sz="94671" autoAdjust="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8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50DFFD4-1EAB-48DB-BEBD-6E21F74A9BED}" type="datetimeFigureOut">
              <a:rPr lang="fa-IR" smtClean="0"/>
              <a:t>04/29/1439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fa-IR" smtClean="0"/>
              <a:t>1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5EADF94-FC63-47CB-804C-77310845953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7787372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BC2936A-C505-4040-9A18-1159AFA475C3}" type="datetimeFigureOut">
              <a:rPr lang="fa-IR" smtClean="0"/>
              <a:t>04/29/1439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fa-IR" smtClean="0"/>
              <a:t>1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1318E6D-68A6-4970-9FB7-8B4333A2861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6468633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18E6D-68A6-4970-9FB7-8B4333A2861D}" type="slidenum">
              <a:rPr lang="fa-IR" smtClean="0"/>
              <a:t>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1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48049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C3638D7-09FB-4793-942B-3508C81270AC}" type="datetime8">
              <a:rPr lang="fa-IR" smtClean="0"/>
              <a:t>ژانويه 16، 18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AA38D35-C51D-4976-908E-7AC76BEF5063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1FBD6-423E-4B1C-8413-169FB6113B63}" type="datetime8">
              <a:rPr lang="fa-IR" smtClean="0"/>
              <a:t>ژانويه 16،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69C6-DE22-4111-9044-321D4BC38FC9}" type="datetime8">
              <a:rPr lang="fa-IR" smtClean="0"/>
              <a:t>ژانويه 16،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956305-8020-4AC1-A813-B4F894BD75AD}" type="datetime8">
              <a:rPr lang="fa-IR" smtClean="0"/>
              <a:t>ژانويه 16، 18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AA38D35-C51D-4976-908E-7AC76BEF5063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A7BA8B6-2711-4B46-8CD2-2CF3258A050B}" type="datetime8">
              <a:rPr lang="fa-IR" smtClean="0"/>
              <a:t>ژانويه 16،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AA38D35-C51D-4976-908E-7AC76BEF5063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D7381-AE05-463B-B70A-D29A7813947B}" type="datetime8">
              <a:rPr lang="fa-IR" smtClean="0"/>
              <a:t>ژانويه 16، 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00F2F-8191-4A7F-B647-D771146C471D}" type="datetime8">
              <a:rPr lang="fa-IR" smtClean="0"/>
              <a:t>ژانويه 16، 18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53DFCA-868E-4925-9970-DE9056CA4F88}" type="datetime8">
              <a:rPr lang="fa-IR" smtClean="0"/>
              <a:t>ژانويه 16، 18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A38D35-C51D-4976-908E-7AC76BEF5063}" type="slidenum">
              <a:rPr lang="fa-IR" smtClean="0"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BAE8-D027-4D63-8841-FD95470E6E58}" type="datetime8">
              <a:rPr lang="fa-IR" smtClean="0"/>
              <a:t>ژانويه 16، 18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5AE725-72A3-4474-9EC7-1A142C330E13}" type="datetime8">
              <a:rPr lang="fa-IR" smtClean="0"/>
              <a:t>ژانويه 16، 18</a:t>
            </a:fld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AA38D35-C51D-4976-908E-7AC76BEF5063}" type="slidenum">
              <a:rPr lang="fa-IR" smtClean="0"/>
              <a:t>‹#›</a:t>
            </a:fld>
            <a:endParaRPr lang="fa-I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9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8EB103-23DB-4B93-A06B-08A8D7E6ED4D}" type="datetime8">
              <a:rPr lang="fa-IR" smtClean="0"/>
              <a:t>ژانويه 16، 18</a:t>
            </a:fld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A38D35-C51D-4976-908E-7AC76BEF5063}" type="slidenum">
              <a:rPr lang="fa-IR" smtClean="0"/>
              <a:t>‹#›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3C4CC1E-DBE5-45C5-8755-874AB38C2A7F}" type="datetime8">
              <a:rPr lang="fa-IR" smtClean="0"/>
              <a:t>ژانويه 16، 18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7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AA38D35-C51D-4976-908E-7AC76BEF5063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40768"/>
            <a:ext cx="7851648" cy="3240360"/>
          </a:xfrm>
          <a:ln>
            <a:solidFill>
              <a:schemeClr val="bg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fa-IR" sz="4000" dirty="0" smtClean="0">
                <a:solidFill>
                  <a:srgbClr val="00B050"/>
                </a:solidFill>
              </a:rPr>
              <a:t/>
            </a:r>
            <a:br>
              <a:rPr lang="fa-IR" sz="4000" dirty="0" smtClean="0">
                <a:solidFill>
                  <a:srgbClr val="00B050"/>
                </a:solidFill>
              </a:rPr>
            </a:br>
            <a:r>
              <a:rPr lang="fa-IR" sz="4000" dirty="0">
                <a:solidFill>
                  <a:srgbClr val="00B050"/>
                </a:solidFill>
              </a:rPr>
              <a:t/>
            </a:r>
            <a:br>
              <a:rPr lang="fa-IR" sz="4000" dirty="0">
                <a:solidFill>
                  <a:srgbClr val="00B050"/>
                </a:solidFill>
              </a:rPr>
            </a:br>
            <a:r>
              <a:rPr lang="en-US" sz="4000" dirty="0" smtClean="0">
                <a:solidFill>
                  <a:srgbClr val="00B050"/>
                </a:solidFill>
              </a:rPr>
              <a:t/>
            </a:r>
            <a:br>
              <a:rPr lang="en-US" sz="4000" dirty="0" smtClean="0">
                <a:solidFill>
                  <a:srgbClr val="00B050"/>
                </a:solidFill>
              </a:rPr>
            </a:br>
            <a:r>
              <a:rPr lang="fa-IR" sz="4000" dirty="0" smtClean="0">
                <a:solidFill>
                  <a:srgbClr val="00B050"/>
                </a:solidFill>
              </a:rPr>
              <a:t/>
            </a:r>
            <a:br>
              <a:rPr lang="fa-IR" sz="4000" dirty="0" smtClean="0">
                <a:solidFill>
                  <a:srgbClr val="00B050"/>
                </a:solidFill>
              </a:rPr>
            </a:br>
            <a:r>
              <a:rPr lang="fa-IR" sz="4000" dirty="0">
                <a:solidFill>
                  <a:srgbClr val="00B050"/>
                </a:solidFill>
              </a:rPr>
              <a:t/>
            </a:r>
            <a:br>
              <a:rPr lang="fa-IR" sz="4000" dirty="0">
                <a:solidFill>
                  <a:srgbClr val="00B050"/>
                </a:solidFill>
              </a:rPr>
            </a:br>
            <a:r>
              <a:rPr lang="fa-IR" sz="4000" dirty="0" smtClean="0">
                <a:solidFill>
                  <a:srgbClr val="00B050"/>
                </a:solidFill>
              </a:rPr>
              <a:t/>
            </a:r>
            <a:br>
              <a:rPr lang="fa-IR" sz="4000" dirty="0" smtClean="0">
                <a:solidFill>
                  <a:srgbClr val="00B050"/>
                </a:solidFill>
              </a:rPr>
            </a:br>
            <a:r>
              <a:rPr lang="fa-IR" sz="4000" dirty="0">
                <a:solidFill>
                  <a:srgbClr val="00B050"/>
                </a:solidFill>
              </a:rPr>
              <a:t/>
            </a:r>
            <a:br>
              <a:rPr lang="fa-IR" sz="4000" dirty="0">
                <a:solidFill>
                  <a:srgbClr val="00B050"/>
                </a:solidFill>
              </a:rPr>
            </a:br>
            <a:r>
              <a:rPr lang="en-US" sz="4000" dirty="0" smtClean="0">
                <a:solidFill>
                  <a:srgbClr val="00B050"/>
                </a:solidFill>
              </a:rPr>
              <a:t/>
            </a:r>
            <a:br>
              <a:rPr lang="en-US" sz="4000" dirty="0" smtClean="0">
                <a:solidFill>
                  <a:srgbClr val="00B050"/>
                </a:solidFill>
              </a:rPr>
            </a:br>
            <a:r>
              <a:rPr lang="en-US" sz="4000" dirty="0">
                <a:solidFill>
                  <a:srgbClr val="00B050"/>
                </a:solidFill>
              </a:rPr>
              <a:t/>
            </a:r>
            <a:br>
              <a:rPr lang="en-US" sz="4000" dirty="0">
                <a:solidFill>
                  <a:srgbClr val="00B050"/>
                </a:solidFill>
              </a:rPr>
            </a:br>
            <a:r>
              <a:rPr lang="fa-IR" sz="4000" dirty="0" smtClean="0">
                <a:solidFill>
                  <a:srgbClr val="00B050"/>
                </a:solidFill>
              </a:rPr>
              <a:t/>
            </a:r>
            <a:br>
              <a:rPr lang="fa-IR" sz="4000" dirty="0" smtClean="0">
                <a:solidFill>
                  <a:srgbClr val="00B050"/>
                </a:solidFill>
              </a:rPr>
            </a:br>
            <a:r>
              <a:rPr lang="fa-IR" sz="4000" dirty="0">
                <a:solidFill>
                  <a:srgbClr val="00B050"/>
                </a:solidFill>
              </a:rPr>
              <a:t/>
            </a:r>
            <a:br>
              <a:rPr lang="fa-IR" sz="4000" dirty="0">
                <a:solidFill>
                  <a:srgbClr val="00B050"/>
                </a:solidFill>
              </a:rPr>
            </a:br>
            <a:r>
              <a:rPr lang="fa-IR" sz="2400" dirty="0" smtClean="0">
                <a:solidFill>
                  <a:schemeClr val="accent2"/>
                </a:solidFill>
                <a:latin typeface="Kunstler Script" pitchFamily="66" charset="0"/>
                <a:ea typeface="Gungsuh" pitchFamily="18" charset="-127"/>
                <a:cs typeface="MRT_Tehran" pitchFamily="2" charset="-78"/>
              </a:rPr>
              <a:t>بسمه </a:t>
            </a:r>
            <a:r>
              <a:rPr lang="fa-IR" sz="2400" dirty="0">
                <a:solidFill>
                  <a:schemeClr val="accent2"/>
                </a:solidFill>
                <a:latin typeface="Kunstler Script" pitchFamily="66" charset="0"/>
                <a:ea typeface="Gungsuh" pitchFamily="18" charset="-127"/>
                <a:cs typeface="MRT_Tehran" pitchFamily="2" charset="-78"/>
              </a:rPr>
              <a:t>تعالی</a:t>
            </a:r>
            <a:r>
              <a:rPr lang="en-US" sz="3600" dirty="0" smtClean="0">
                <a:solidFill>
                  <a:srgbClr val="00B050"/>
                </a:solidFill>
              </a:rPr>
              <a:t/>
            </a:r>
            <a:br>
              <a:rPr lang="en-US" sz="3600" dirty="0" smtClean="0">
                <a:solidFill>
                  <a:srgbClr val="00B050"/>
                </a:solidFill>
              </a:rPr>
            </a:br>
            <a:r>
              <a:rPr lang="fa-IR" sz="6600" dirty="0" smtClean="0">
                <a:solidFill>
                  <a:srgbClr val="00B050"/>
                </a:solidFill>
                <a:latin typeface="IranNastaliq" pitchFamily="18" charset="0"/>
                <a:cs typeface="IranNastaliq" pitchFamily="18" charset="0"/>
              </a:rPr>
              <a:t>پایش اطلاعات  </a:t>
            </a:r>
            <a:r>
              <a:rPr lang="fa-IR" sz="6600" dirty="0">
                <a:solidFill>
                  <a:srgbClr val="00B050"/>
                </a:solidFill>
                <a:latin typeface="IranNastaliq" pitchFamily="18" charset="0"/>
                <a:cs typeface="IranNastaliq" pitchFamily="18" charset="0"/>
              </a:rPr>
              <a:t>واحدهای </a:t>
            </a:r>
            <a:r>
              <a:rPr lang="fa-IR" sz="6600" dirty="0" smtClean="0">
                <a:solidFill>
                  <a:srgbClr val="00B050"/>
                </a:solidFill>
                <a:latin typeface="IranNastaliq" pitchFamily="18" charset="0"/>
                <a:cs typeface="IranNastaliq" pitchFamily="18" charset="0"/>
              </a:rPr>
              <a:t>صنعتی</a:t>
            </a:r>
            <a:br>
              <a:rPr lang="fa-IR" sz="6600" dirty="0" smtClean="0">
                <a:solidFill>
                  <a:srgbClr val="00B050"/>
                </a:solidFill>
                <a:latin typeface="IranNastaliq" pitchFamily="18" charset="0"/>
                <a:cs typeface="IranNastaliq" pitchFamily="18" charset="0"/>
              </a:rPr>
            </a:br>
            <a:r>
              <a:rPr lang="fa-IR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66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شهرستان میامی </a:t>
            </a:r>
            <a:r>
              <a:rPr lang="fa-IR" sz="7200" dirty="0">
                <a:solidFill>
                  <a:srgbClr val="00B050"/>
                </a:solidFill>
                <a:latin typeface="IranNastaliq" pitchFamily="18" charset="0"/>
                <a:cs typeface="IranNastaliq" pitchFamily="18" charset="0"/>
              </a:rPr>
              <a:t/>
            </a:r>
            <a:br>
              <a:rPr lang="fa-IR" sz="7200" dirty="0">
                <a:solidFill>
                  <a:srgbClr val="00B050"/>
                </a:solidFill>
                <a:latin typeface="IranNastaliq" pitchFamily="18" charset="0"/>
                <a:cs typeface="IranNastaliq" pitchFamily="18" charset="0"/>
              </a:rPr>
            </a:br>
            <a:r>
              <a:rPr lang="fa-IR" sz="4000" dirty="0" smtClean="0">
                <a:solidFill>
                  <a:srgbClr val="00B050"/>
                </a:solidFill>
              </a:rPr>
              <a:t/>
            </a:r>
            <a:br>
              <a:rPr lang="fa-IR" sz="4000" dirty="0" smtClean="0">
                <a:solidFill>
                  <a:srgbClr val="00B050"/>
                </a:solidFill>
              </a:rPr>
            </a:br>
            <a:r>
              <a:rPr lang="fa-IR" sz="4000" dirty="0">
                <a:solidFill>
                  <a:srgbClr val="00B050"/>
                </a:solidFill>
              </a:rPr>
              <a:t>	</a:t>
            </a:r>
            <a:r>
              <a:rPr lang="fa-IR" sz="4000" dirty="0" smtClean="0">
                <a:solidFill>
                  <a:srgbClr val="00B050"/>
                </a:solidFill>
              </a:rPr>
              <a:t>	</a:t>
            </a:r>
            <a:endParaRPr lang="fa-IR" sz="4000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1</a:t>
            </a:fld>
            <a:endParaRPr lang="fa-IR" dirty="0"/>
          </a:p>
        </p:txBody>
      </p:sp>
      <p:pic>
        <p:nvPicPr>
          <p:cNvPr id="3075" name="Picture 3" descr="C:\Users\Administrator\Desktop\photo-flowers_www.jahaniha.com_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005065"/>
            <a:ext cx="2811297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77455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6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3- </a:t>
            </a:r>
            <a:r>
              <a:rPr lang="fa-IR" sz="6000" dirty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تعاونی تولیدی نازگل سرحد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i="1" u="sng" dirty="0">
                <a:latin typeface="Calibri"/>
                <a:ea typeface="Times New Roman"/>
                <a:cs typeface="B Titr"/>
              </a:rPr>
              <a:t>15. موانع و مشکلات</a:t>
            </a:r>
            <a:r>
              <a:rPr lang="fa-IR" b="1" i="1" u="sng" dirty="0" smtClean="0">
                <a:latin typeface="Calibri"/>
                <a:ea typeface="Times New Roman"/>
                <a:cs typeface="B Titr"/>
              </a:rPr>
              <a:t>:</a:t>
            </a:r>
          </a:p>
          <a:p>
            <a:r>
              <a:rPr lang="fa-IR" sz="1800" b="1" i="1" u="sng" dirty="0" smtClean="0">
                <a:latin typeface="Calibri"/>
                <a:ea typeface="Times New Roman"/>
                <a:cs typeface="2  Nazanin"/>
              </a:rPr>
              <a:t> </a:t>
            </a:r>
            <a:r>
              <a:rPr lang="fa-IR" dirty="0">
                <a:latin typeface="Calibri"/>
                <a:ea typeface="Times New Roman"/>
                <a:cs typeface="B Titr"/>
              </a:rPr>
              <a:t>رکود بازار ، ناتوانی در جذب تسهیلات با توجه به شرایط بانکها ، کمبود امکانات در ناحیه صنعتی منجمله آسفالت ، </a:t>
            </a:r>
            <a:r>
              <a:rPr lang="fa-IR" dirty="0" smtClean="0">
                <a:latin typeface="Calibri"/>
                <a:ea typeface="Times New Roman"/>
                <a:cs typeface="B Titr"/>
              </a:rPr>
              <a:t>روشنایی </a:t>
            </a:r>
            <a:r>
              <a:rPr lang="fa-IR" dirty="0">
                <a:latin typeface="Calibri"/>
                <a:ea typeface="Times New Roman"/>
                <a:cs typeface="B Titr"/>
              </a:rPr>
              <a:t>و </a:t>
            </a:r>
            <a:r>
              <a:rPr lang="fa-IR" dirty="0" smtClean="0">
                <a:latin typeface="Calibri"/>
                <a:ea typeface="Times New Roman"/>
                <a:cs typeface="B Titr"/>
              </a:rPr>
              <a:t>...</a:t>
            </a:r>
          </a:p>
          <a:p>
            <a:endParaRPr lang="fa-IR" dirty="0">
              <a:latin typeface="Calibri"/>
              <a:cs typeface="B Titr"/>
            </a:endParaRPr>
          </a:p>
          <a:p>
            <a:r>
              <a:rPr lang="fa-IR" dirty="0"/>
              <a:t>16. پیشنهادات</a:t>
            </a:r>
            <a:r>
              <a:rPr lang="fa-IR" dirty="0" smtClean="0"/>
              <a:t>:</a:t>
            </a:r>
          </a:p>
          <a:p>
            <a:r>
              <a:rPr lang="fa-IR" dirty="0" smtClean="0"/>
              <a:t>  </a:t>
            </a:r>
            <a:r>
              <a:rPr lang="fa-IR" dirty="0"/>
              <a:t>تسهیل در اخذ وام و تکمیل امکانات ناحیه صنعتی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18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6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4- </a:t>
            </a:r>
            <a:r>
              <a:rPr lang="fa-IR" sz="6000" dirty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معادن کاریز شهر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fa-IR" sz="1600" b="1" u="sng" dirty="0">
                <a:latin typeface="Calibri"/>
                <a:ea typeface="Times New Roman"/>
                <a:cs typeface="B Titr"/>
              </a:rPr>
              <a:t>اطلاعات براساس پروانه بهره برداری(سامانه هماهنگ):                                                                  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dirty="0">
                <a:latin typeface="Calibri"/>
                <a:ea typeface="Times New Roman"/>
                <a:cs typeface="2  Nazanin"/>
              </a:rPr>
              <a:t>1. نام واحد:    معادن کاریز شهر                                                </a:t>
            </a:r>
            <a:endParaRPr lang="fa-IR" b="1" dirty="0" smtClean="0">
              <a:latin typeface="Calibri"/>
              <a:ea typeface="Times New Roman"/>
              <a:cs typeface="2  Nazanin"/>
            </a:endParaRPr>
          </a:p>
          <a:p>
            <a:pPr>
              <a:lnSpc>
                <a:spcPct val="115000"/>
              </a:lnSpc>
            </a:pPr>
            <a:r>
              <a:rPr lang="fa-IR" b="1" dirty="0" smtClean="0">
                <a:latin typeface="Calibri"/>
                <a:ea typeface="Times New Roman"/>
                <a:cs typeface="2  Nazanin"/>
              </a:rPr>
              <a:t>محل </a:t>
            </a:r>
            <a:r>
              <a:rPr lang="fa-IR" b="1" dirty="0">
                <a:latin typeface="Calibri"/>
                <a:ea typeface="Times New Roman"/>
                <a:cs typeface="2  Nazanin"/>
              </a:rPr>
              <a:t>استقرار واحد : سه راهی کاهک فرومد 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dirty="0">
                <a:latin typeface="Calibri"/>
                <a:ea typeface="Times New Roman"/>
                <a:cs typeface="2  Nazanin"/>
              </a:rPr>
              <a:t>2. شماره و تاريخ مجوزهاي بهره برداري: </a:t>
            </a:r>
            <a:r>
              <a:rPr lang="fa-IR" b="1" dirty="0" smtClean="0">
                <a:latin typeface="Calibri"/>
                <a:ea typeface="Times New Roman"/>
                <a:cs typeface="2  Nazanin"/>
              </a:rPr>
              <a:t>    </a:t>
            </a:r>
            <a:r>
              <a:rPr lang="fa-IR" b="1" dirty="0">
                <a:latin typeface="Calibri"/>
                <a:ea typeface="Times New Roman"/>
                <a:cs typeface="2  Nazanin"/>
              </a:rPr>
              <a:t>20860 </a:t>
            </a:r>
            <a:r>
              <a:rPr lang="fa-IR" b="1" dirty="0" smtClean="0">
                <a:latin typeface="Calibri"/>
                <a:ea typeface="Times New Roman"/>
                <a:cs typeface="2  Nazanin"/>
              </a:rPr>
              <a:t> </a:t>
            </a:r>
            <a:r>
              <a:rPr lang="fa-IR" b="1" dirty="0">
                <a:latin typeface="Calibri"/>
                <a:ea typeface="Times New Roman"/>
                <a:cs typeface="2  Nazanin"/>
              </a:rPr>
              <a:t>مورخ : 24/6/86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dirty="0">
                <a:latin typeface="Calibri"/>
                <a:ea typeface="Times New Roman"/>
                <a:cs typeface="2  Nazanin"/>
              </a:rPr>
              <a:t>3. محصولات توليدي :   1. کرومیت تغلیظ شده به روش ثقلی 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dirty="0">
                <a:latin typeface="Calibri"/>
                <a:ea typeface="Times New Roman"/>
                <a:cs typeface="2  Nazanin"/>
              </a:rPr>
              <a:t>4. ظرفيت اسمي :         1. 6000 تن 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dirty="0">
                <a:latin typeface="Calibri"/>
                <a:ea typeface="Times New Roman"/>
                <a:cs typeface="2  Nazanin"/>
              </a:rPr>
              <a:t>5. میزان سرمایه گذاری:           4202        میلیون ریال                  زمین :    100000               متر مربع   زیر بنا:     69   متر مربع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dirty="0">
                <a:latin typeface="Calibri"/>
                <a:ea typeface="Times New Roman"/>
                <a:cs typeface="2  Nazanin"/>
              </a:rPr>
              <a:t>توان برق :  250     کیلووات               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r>
              <a:rPr lang="fa-IR" b="1" dirty="0">
                <a:latin typeface="Calibri"/>
                <a:ea typeface="Times New Roman"/>
                <a:cs typeface="2  Nazanin"/>
              </a:rPr>
              <a:t>6. اشتغال طبق پروانه بهره برداری :   18     نفر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9325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6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4- </a:t>
            </a:r>
            <a:r>
              <a:rPr lang="fa-IR" sz="6000" dirty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معادن کاریز شهر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5000"/>
              </a:lnSpc>
            </a:pPr>
            <a:r>
              <a:rPr lang="fa-IR" sz="1800" b="1" u="sng" dirty="0">
                <a:latin typeface="Calibri"/>
                <a:ea typeface="Times New Roman"/>
                <a:cs typeface="B Titr"/>
              </a:rPr>
              <a:t>آخرین وضعیت واحد ( بر اساس بازدید انجام شده ):</a:t>
            </a:r>
            <a:r>
              <a:rPr lang="fa-IR" sz="2800" b="1" u="sng" dirty="0">
                <a:latin typeface="Calibri"/>
                <a:ea typeface="Times New Roman"/>
                <a:cs typeface="2  Nazanin"/>
              </a:rPr>
              <a:t>    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dirty="0">
                <a:latin typeface="Calibri"/>
                <a:ea typeface="Times New Roman"/>
                <a:cs typeface="2  Nazanin"/>
              </a:rPr>
              <a:t>7.   فعال*               نیمه فعال                    راکد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dirty="0">
                <a:latin typeface="Calibri"/>
                <a:ea typeface="Times New Roman"/>
                <a:cs typeface="2  Nazanin"/>
              </a:rPr>
              <a:t>8. توليدات فعلی واحد : کرومیت  </a:t>
            </a:r>
            <a:r>
              <a:rPr lang="fa-IR" sz="2000" b="1" dirty="0">
                <a:latin typeface="Calibri"/>
                <a:ea typeface="Times New Roman"/>
                <a:cs typeface="2  Nazanin"/>
              </a:rPr>
              <a:t>تغلیظ شده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dirty="0">
                <a:latin typeface="Calibri"/>
                <a:ea typeface="Times New Roman"/>
                <a:cs typeface="2  Nazanin"/>
              </a:rPr>
              <a:t>9.وضعیت تولید نسبت به ظرفیت اسمی( راندمان ):  95 درصد 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dirty="0">
                <a:latin typeface="Calibri"/>
                <a:ea typeface="Times New Roman"/>
                <a:cs typeface="2  Nazanin"/>
              </a:rPr>
              <a:t>10. اشتغال واحد بر اساس آخرين ليست بيمه : 18 نفر 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dirty="0">
                <a:latin typeface="Calibri"/>
                <a:ea typeface="Times New Roman"/>
                <a:cs typeface="2  Nazanin"/>
              </a:rPr>
              <a:t>11 . نام مديرعامل : محسن رحیمی                                   12.تلفن همراه مدیر عامل:32633878-09121346923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dirty="0">
                <a:latin typeface="Calibri"/>
                <a:ea typeface="Times New Roman"/>
                <a:cs typeface="2  Nazanin"/>
              </a:rPr>
              <a:t>13. شماره تلفن و آخرين آدرس مكاتباتي : سه راهی فرومد کاهک 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sz="2000" b="1" u="sng" dirty="0">
                <a:latin typeface="Calibri"/>
                <a:ea typeface="Times New Roman"/>
                <a:cs typeface="B Titr"/>
              </a:rPr>
              <a:t>14. تسهیلات بانکی دریافتی :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r>
              <a:rPr lang="fa-IR" b="1" dirty="0">
                <a:latin typeface="Calibri"/>
                <a:ea typeface="Times New Roman"/>
                <a:cs typeface="2  Nazanin"/>
              </a:rPr>
              <a:t>سرمایه ثابت:         --                 بانک عامل:  --                سرمایه در گردش:       --                  بانک عامل:--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4614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250" autoRev="1" fill="remov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250" autoRev="1" fill="remov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250" autoRev="1" fill="remov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autoRev="1" fill="remov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6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4- </a:t>
            </a:r>
            <a:r>
              <a:rPr lang="fa-IR" sz="6000" dirty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معادن کاریز شهر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67600" cy="4873752"/>
          </a:xfrm>
        </p:spPr>
        <p:txBody>
          <a:bodyPr/>
          <a:lstStyle/>
          <a:p>
            <a:endParaRPr lang="fa-IR" b="1" i="1" u="sng" dirty="0" smtClean="0"/>
          </a:p>
          <a:p>
            <a:r>
              <a:rPr lang="fa-IR" b="1" u="sng" dirty="0"/>
              <a:t>15. موانع و مشکلات: </a:t>
            </a:r>
          </a:p>
          <a:p>
            <a:endParaRPr lang="fa-IR" b="1" u="sng" dirty="0" smtClean="0"/>
          </a:p>
          <a:p>
            <a:endParaRPr lang="fa-IR" b="1" u="sng" dirty="0"/>
          </a:p>
          <a:p>
            <a:r>
              <a:rPr lang="fa-IR" b="1" u="sng" dirty="0" smtClean="0"/>
              <a:t>16. </a:t>
            </a:r>
            <a:r>
              <a:rPr lang="fa-IR" b="1" u="sng" dirty="0"/>
              <a:t>پیشنهادات:  </a:t>
            </a:r>
            <a:r>
              <a:rPr lang="fa-IR" b="1" dirty="0"/>
              <a:t>نامبرده تصمیم به اخذ طرح توسعه  دارد</a:t>
            </a:r>
            <a:r>
              <a:rPr lang="fa-IR" b="1" u="sng" dirty="0"/>
              <a:t> </a:t>
            </a:r>
            <a:endParaRPr lang="en-US" dirty="0"/>
          </a:p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4614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6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5-کارخانه </a:t>
            </a:r>
            <a:r>
              <a:rPr lang="fa-IR" sz="6000" dirty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آسفالت نام آوران راه و ابنیه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b="1" u="sng" dirty="0">
                <a:cs typeface="2  Badr" pitchFamily="2" charset="-78"/>
              </a:rPr>
              <a:t>اطلاعات براساس پروانه بهره برداری(سامانه هماهنگ):                                                                  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1. نام واحد:         کارخانه آسفالت نام آوران راه و ابنیه               </a:t>
            </a:r>
            <a:endParaRPr lang="fa-IR" b="1" dirty="0" smtClean="0">
              <a:cs typeface="2  Badr" pitchFamily="2" charset="-78"/>
            </a:endParaRPr>
          </a:p>
          <a:p>
            <a:r>
              <a:rPr lang="fa-IR" b="1" dirty="0" smtClean="0">
                <a:cs typeface="2  Badr" pitchFamily="2" charset="-78"/>
              </a:rPr>
              <a:t>محل </a:t>
            </a:r>
            <a:r>
              <a:rPr lang="fa-IR" b="1" dirty="0">
                <a:cs typeface="2  Badr" pitchFamily="2" charset="-78"/>
              </a:rPr>
              <a:t>استقرار واحد : محور شاهرود میامی نرسیده به آب مرجان 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2. شماره و تاريخ مجوزهاي بهره برداري:   29707   </a:t>
            </a:r>
            <a:r>
              <a:rPr lang="fa-IR" b="1" dirty="0" smtClean="0">
                <a:cs typeface="2  Badr" pitchFamily="2" charset="-78"/>
              </a:rPr>
              <a:t> </a:t>
            </a:r>
            <a:r>
              <a:rPr lang="fa-IR" b="1" dirty="0">
                <a:cs typeface="2  Badr" pitchFamily="2" charset="-78"/>
              </a:rPr>
              <a:t>مورخ : 9/6/93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3. محصولات توليدي :   1. آسفالت 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4. ظرفيت اسمي :         1. 480000 تن 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5. میزان سرمایه گذاری:       23036            میلیون ریال                  زمین :       40000            متر مربع   زیر بنا:     1660   متر مربع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توان برق :   500    کیلووات               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6. اشتغال طبق پروانه بهره برداری :   30     نفر</a:t>
            </a:r>
            <a:endParaRPr lang="fa-IR" dirty="0">
              <a:cs typeface="2  Bad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14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1989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fa-IR" sz="6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5- </a:t>
            </a:r>
            <a:r>
              <a:rPr lang="fa-IR" sz="6000" dirty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کارخانه آسفالت نام آوران راه و ابنیه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</a:pPr>
            <a:r>
              <a:rPr lang="fa-IR" sz="1800" b="1" i="1" u="sng" dirty="0">
                <a:latin typeface="Calibri"/>
                <a:ea typeface="Times New Roman"/>
                <a:cs typeface="B Titr"/>
              </a:rPr>
              <a:t>آخرین وضعیت واحد ( بر اساس بازدید انجام شده ):</a:t>
            </a:r>
            <a:r>
              <a:rPr lang="fa-IR" sz="2800" b="1" i="1" u="sng" dirty="0">
                <a:latin typeface="Calibri"/>
                <a:ea typeface="Times New Roman"/>
                <a:cs typeface="2  Nazanin"/>
              </a:rPr>
              <a:t>    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dirty="0">
                <a:latin typeface="Calibri"/>
                <a:ea typeface="Times New Roman"/>
                <a:cs typeface="2  Nazanin"/>
              </a:rPr>
              <a:t>7</a:t>
            </a:r>
            <a:r>
              <a:rPr lang="fa-IR" b="1" i="1" dirty="0">
                <a:latin typeface="Calibri"/>
                <a:ea typeface="Times New Roman"/>
                <a:cs typeface="2  Nazanin"/>
              </a:rPr>
              <a:t>.   فعال*             نیمه فعال                    راکد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8. توليدات فعلی واحد : آسفالت  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9.وضعیت تولید نسبت به ظرفیت اسمی( راندمان ):  60 درصد 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10. اشتغال واحد بر اساس آخرين ليست بيمه :23 نفر 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11 . نام مديرعامل :   ابراهیم گرکانی                                   </a:t>
            </a:r>
            <a:endParaRPr lang="fa-IR" b="1" i="1" dirty="0" smtClean="0">
              <a:latin typeface="Calibri"/>
              <a:ea typeface="Times New Roman"/>
              <a:cs typeface="2  Nazanin"/>
            </a:endParaRPr>
          </a:p>
          <a:p>
            <a:pPr>
              <a:lnSpc>
                <a:spcPct val="115000"/>
              </a:lnSpc>
            </a:pPr>
            <a:r>
              <a:rPr lang="fa-IR" b="1" i="1" dirty="0" smtClean="0">
                <a:latin typeface="Calibri"/>
                <a:ea typeface="Times New Roman"/>
                <a:cs typeface="2  Nazanin"/>
              </a:rPr>
              <a:t>12.تلفن </a:t>
            </a:r>
            <a:r>
              <a:rPr lang="fa-IR" b="1" i="1" dirty="0">
                <a:latin typeface="Calibri"/>
                <a:ea typeface="Times New Roman"/>
                <a:cs typeface="2  Nazanin"/>
              </a:rPr>
              <a:t>همراه مدیر عامل:</a:t>
            </a:r>
            <a:r>
              <a:rPr lang="fa-IR" sz="1800" dirty="0">
                <a:latin typeface="Calibri"/>
                <a:ea typeface="Times New Roman"/>
                <a:cs typeface="B Titr"/>
              </a:rPr>
              <a:t> 09124732012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13. شماره تلفن و آخرين آدرس مكاتباتي :</a:t>
            </a:r>
            <a:r>
              <a:rPr lang="fa-IR" sz="1800" dirty="0">
                <a:latin typeface="Calibri"/>
                <a:ea typeface="Times New Roman"/>
                <a:cs typeface="B Titr"/>
              </a:rPr>
              <a:t> تهران خ ملاصدرا خ شیخ بهایی شمالی ک لادن پ8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sz="2000" b="1" i="1" u="sng" dirty="0">
                <a:latin typeface="Calibri"/>
                <a:ea typeface="Times New Roman"/>
                <a:cs typeface="B Titr"/>
              </a:rPr>
              <a:t>14. تسهیلات بانکی دریافتی :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r>
              <a:rPr lang="fa-IR" b="1" i="1" dirty="0">
                <a:latin typeface="Calibri"/>
                <a:ea typeface="Times New Roman"/>
                <a:cs typeface="2  Nazanin"/>
              </a:rPr>
              <a:t>سرمایه ثابت:           --               بانک عامل:        --                      سرمایه در گردش:            --          بانک عامل:</a:t>
            </a:r>
            <a:r>
              <a:rPr lang="fa-IR" b="1" dirty="0">
                <a:latin typeface="Calibri"/>
                <a:ea typeface="Times New Roman"/>
                <a:cs typeface="2  Nazanin"/>
              </a:rPr>
              <a:t>--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15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704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fa-IR" sz="6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5- </a:t>
            </a:r>
            <a:r>
              <a:rPr lang="fa-IR" sz="6000" dirty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کارخانه آسفالت نام آوران راه و ابنیه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i="1" u="sng" dirty="0">
                <a:cs typeface="2  Homa" pitchFamily="2" charset="-78"/>
              </a:rPr>
              <a:t>15. </a:t>
            </a:r>
            <a:r>
              <a:rPr lang="fa-IR" b="1" i="1" u="sng" dirty="0" smtClean="0">
                <a:cs typeface="2  Homa" pitchFamily="2" charset="-78"/>
              </a:rPr>
              <a:t>موانع </a:t>
            </a:r>
            <a:r>
              <a:rPr lang="fa-IR" b="1" i="1" u="sng" dirty="0">
                <a:cs typeface="2  Homa" pitchFamily="2" charset="-78"/>
              </a:rPr>
              <a:t>و مشکلات: </a:t>
            </a:r>
            <a:r>
              <a:rPr lang="fa-IR" dirty="0">
                <a:cs typeface="2  Homa" pitchFamily="2" charset="-78"/>
              </a:rPr>
              <a:t>عدم پرداخت بموقع  تعهدات دولت </a:t>
            </a:r>
            <a:endParaRPr lang="fa-IR" dirty="0" smtClean="0">
              <a:cs typeface="2  Homa" pitchFamily="2" charset="-78"/>
            </a:endParaRPr>
          </a:p>
          <a:p>
            <a:endParaRPr lang="fa-IR" dirty="0">
              <a:cs typeface="2  Homa" pitchFamily="2" charset="-78"/>
            </a:endParaRPr>
          </a:p>
          <a:p>
            <a:endParaRPr lang="fa-IR" dirty="0" smtClean="0">
              <a:cs typeface="2  Homa" pitchFamily="2" charset="-78"/>
            </a:endParaRPr>
          </a:p>
          <a:p>
            <a:r>
              <a:rPr lang="fa-IR" b="1" i="1" u="sng" dirty="0">
                <a:cs typeface="2  Homa" pitchFamily="2" charset="-78"/>
              </a:rPr>
              <a:t>16. پیشنهادات: </a:t>
            </a:r>
            <a:r>
              <a:rPr lang="fa-IR" dirty="0">
                <a:cs typeface="2  Homa" pitchFamily="2" charset="-78"/>
              </a:rPr>
              <a:t>پرداخت بموقع  تعهدات دولت  </a:t>
            </a:r>
            <a:endParaRPr lang="en-US" dirty="0">
              <a:cs typeface="2  Homa" pitchFamily="2" charset="-78"/>
            </a:endParaRPr>
          </a:p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16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704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 smtClean="0">
                <a:solidFill>
                  <a:schemeClr val="accent2">
                    <a:lumMod val="75000"/>
                  </a:schemeClr>
                </a:solidFill>
                <a:latin typeface="IranNastaliq" pitchFamily="18" charset="0"/>
                <a:cs typeface="IranNastaliq" pitchFamily="18" charset="0"/>
              </a:rPr>
              <a:t>6 ـ   </a:t>
            </a:r>
            <a:r>
              <a:rPr lang="fa-IR" sz="8000" b="1" dirty="0">
                <a:solidFill>
                  <a:schemeClr val="accent2">
                    <a:lumMod val="75000"/>
                  </a:schemeClr>
                </a:solidFill>
                <a:latin typeface="IranNastaliq" pitchFamily="18" charset="0"/>
                <a:cs typeface="IranNastaliq" pitchFamily="18" charset="0"/>
              </a:rPr>
              <a:t>شرکت خجسته رنگ شاهرود</a:t>
            </a:r>
            <a:endParaRPr lang="fa-IR" sz="8000" dirty="0">
              <a:solidFill>
                <a:schemeClr val="accent2">
                  <a:lumMod val="75000"/>
                </a:schemeClr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b="1" u="sng" dirty="0">
                <a:cs typeface="2  Badr" pitchFamily="2" charset="-78"/>
              </a:rPr>
              <a:t>اطلاعات براساس پروانه بهره برداری(سامانه هماهنگ):                                                                  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1. نام واحد:  شرکت خجسته رنگ شاهرود                                                  محل استقرار واحد : ناحیه صنعتی میامی 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2. شماره و تاريخ مجوزهاي بهره برداري</a:t>
            </a:r>
            <a:r>
              <a:rPr lang="fa-IR" b="1" dirty="0" smtClean="0">
                <a:cs typeface="2  Badr" pitchFamily="2" charset="-78"/>
              </a:rPr>
              <a:t>:     </a:t>
            </a:r>
            <a:r>
              <a:rPr lang="fa-IR" b="1" dirty="0">
                <a:cs typeface="2  Badr" pitchFamily="2" charset="-78"/>
              </a:rPr>
              <a:t>5654   </a:t>
            </a:r>
            <a:r>
              <a:rPr lang="fa-IR" b="1" dirty="0" smtClean="0">
                <a:cs typeface="2  Badr" pitchFamily="2" charset="-78"/>
              </a:rPr>
              <a:t>مورخ </a:t>
            </a:r>
            <a:r>
              <a:rPr lang="fa-IR" b="1" dirty="0">
                <a:cs typeface="2  Badr" pitchFamily="2" charset="-78"/>
              </a:rPr>
              <a:t>: 19/7/78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3. محصولات توليدي :   1. رنگرزی نخ 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4. ظرفيت اسمي :         1. 1100 تن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5. میزان سرمایه گذاری:           3719        میلیون ریال            </a:t>
            </a:r>
            <a:endParaRPr lang="fa-IR" b="1" dirty="0" smtClean="0">
              <a:cs typeface="2  Badr" pitchFamily="2" charset="-78"/>
            </a:endParaRPr>
          </a:p>
          <a:p>
            <a:r>
              <a:rPr lang="fa-IR" b="1" dirty="0" smtClean="0">
                <a:cs typeface="2  Badr" pitchFamily="2" charset="-78"/>
              </a:rPr>
              <a:t>زمین </a:t>
            </a:r>
            <a:r>
              <a:rPr lang="fa-IR" b="1" dirty="0">
                <a:cs typeface="2  Badr" pitchFamily="2" charset="-78"/>
              </a:rPr>
              <a:t>:  </a:t>
            </a:r>
            <a:r>
              <a:rPr lang="fa-IR" b="1" dirty="0" smtClean="0">
                <a:cs typeface="2  Badr" pitchFamily="2" charset="-78"/>
              </a:rPr>
              <a:t>    </a:t>
            </a:r>
            <a:r>
              <a:rPr lang="fa-IR" b="1" dirty="0">
                <a:cs typeface="2  Badr" pitchFamily="2" charset="-78"/>
              </a:rPr>
              <a:t>18000        متر مربع   زیر بنا:     2440   متر مربع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توان برق : 500      کیلووات               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6. اشتغال طبق پروانه بهره برداری :  88      نفر</a:t>
            </a:r>
            <a:endParaRPr lang="fa-IR" dirty="0">
              <a:cs typeface="2  Bad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17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9122902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>
                <a:solidFill>
                  <a:schemeClr val="accent2">
                    <a:lumMod val="75000"/>
                  </a:schemeClr>
                </a:solidFill>
                <a:latin typeface="IranNastaliq" pitchFamily="18" charset="0"/>
                <a:cs typeface="IranNastaliq" pitchFamily="18" charset="0"/>
              </a:rPr>
              <a:t>6 ـ   شرکت خجسته رنگ شاهرود</a:t>
            </a:r>
            <a:endParaRPr lang="fa-IR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b="1" u="sng" dirty="0">
                <a:cs typeface="2  Kamran" pitchFamily="2" charset="-78"/>
              </a:rPr>
              <a:t>آخرین وضعیت واحد ( بر اساس بازدید انجام شده ):    </a:t>
            </a:r>
            <a:endParaRPr lang="en-US" dirty="0">
              <a:cs typeface="2  Kamran" pitchFamily="2" charset="-78"/>
            </a:endParaRPr>
          </a:p>
          <a:p>
            <a:r>
              <a:rPr lang="fa-IR" b="1" dirty="0">
                <a:cs typeface="2  Kamran" pitchFamily="2" charset="-78"/>
              </a:rPr>
              <a:t>7.   فعال </a:t>
            </a:r>
            <a:r>
              <a:rPr lang="fa-IR" b="1" dirty="0" smtClean="0">
                <a:cs typeface="2  Kamran" pitchFamily="2" charset="-78"/>
              </a:rPr>
              <a:t>*              </a:t>
            </a:r>
            <a:r>
              <a:rPr lang="fa-IR" b="1" dirty="0">
                <a:cs typeface="2  Kamran" pitchFamily="2" charset="-78"/>
              </a:rPr>
              <a:t>نیمه فعال                    </a:t>
            </a:r>
            <a:r>
              <a:rPr lang="fa-IR" b="1" dirty="0" smtClean="0">
                <a:cs typeface="2  Kamran" pitchFamily="2" charset="-78"/>
              </a:rPr>
              <a:t>راکد</a:t>
            </a:r>
            <a:endParaRPr lang="en-US" dirty="0">
              <a:cs typeface="2  Kamran" pitchFamily="2" charset="-78"/>
            </a:endParaRPr>
          </a:p>
          <a:p>
            <a:r>
              <a:rPr lang="fa-IR" b="1" dirty="0">
                <a:cs typeface="2  Kamran" pitchFamily="2" charset="-78"/>
              </a:rPr>
              <a:t>8. توليدات فعلی واحد :  رنگرزی نخ </a:t>
            </a:r>
          </a:p>
          <a:p>
            <a:r>
              <a:rPr lang="fa-IR" b="1" dirty="0" smtClean="0">
                <a:cs typeface="2  Kamran" pitchFamily="2" charset="-78"/>
              </a:rPr>
              <a:t>9.وضعیت </a:t>
            </a:r>
            <a:r>
              <a:rPr lang="fa-IR" b="1" dirty="0">
                <a:cs typeface="2  Kamran" pitchFamily="2" charset="-78"/>
              </a:rPr>
              <a:t>تولید نسبت به ظرفیت اسمی( راندمان ):  </a:t>
            </a:r>
            <a:r>
              <a:rPr lang="fa-IR" b="1" dirty="0" smtClean="0">
                <a:cs typeface="2  Kamran" pitchFamily="2" charset="-78"/>
              </a:rPr>
              <a:t>80 درصد</a:t>
            </a:r>
            <a:endParaRPr lang="en-US" dirty="0">
              <a:cs typeface="2  Kamran" pitchFamily="2" charset="-78"/>
            </a:endParaRPr>
          </a:p>
          <a:p>
            <a:r>
              <a:rPr lang="fa-IR" b="1" dirty="0">
                <a:cs typeface="2  Kamran" pitchFamily="2" charset="-78"/>
              </a:rPr>
              <a:t>10. اشتغال واحد بر اساس آخرين ليست بيمه </a:t>
            </a:r>
            <a:r>
              <a:rPr lang="fa-IR" b="1" dirty="0" smtClean="0">
                <a:cs typeface="2  Kamran" pitchFamily="2" charset="-78"/>
              </a:rPr>
              <a:t>:25 نفر</a:t>
            </a:r>
            <a:endParaRPr lang="en-US" dirty="0">
              <a:cs typeface="2  Kamran" pitchFamily="2" charset="-78"/>
            </a:endParaRPr>
          </a:p>
          <a:p>
            <a:r>
              <a:rPr lang="fa-IR" b="1" dirty="0">
                <a:cs typeface="2  Kamran" pitchFamily="2" charset="-78"/>
              </a:rPr>
              <a:t>11 . نام مديرعامل :    محمد حسین حلوائی     </a:t>
            </a:r>
            <a:r>
              <a:rPr lang="fa-IR" b="1" dirty="0" smtClean="0">
                <a:cs typeface="2  Kamran" pitchFamily="2" charset="-78"/>
              </a:rPr>
              <a:t>12.تلفن </a:t>
            </a:r>
            <a:r>
              <a:rPr lang="fa-IR" b="1" dirty="0">
                <a:cs typeface="2  Kamran" pitchFamily="2" charset="-78"/>
              </a:rPr>
              <a:t>همراه مدیر عامل:09121577154</a:t>
            </a:r>
            <a:endParaRPr lang="en-US" dirty="0">
              <a:cs typeface="2  Kamran" pitchFamily="2" charset="-78"/>
            </a:endParaRPr>
          </a:p>
          <a:p>
            <a:r>
              <a:rPr lang="fa-IR" b="1" dirty="0">
                <a:cs typeface="2  Kamran" pitchFamily="2" charset="-78"/>
              </a:rPr>
              <a:t>13. شماره تلفن و آخرين آدرس مكاتباتي : تهران خ جمهوری مقابل سینما حافظ کوچه علیپور کرمی پلاک35 33901810</a:t>
            </a:r>
            <a:endParaRPr lang="en-US" dirty="0">
              <a:cs typeface="2  Kamran" pitchFamily="2" charset="-78"/>
            </a:endParaRPr>
          </a:p>
          <a:p>
            <a:r>
              <a:rPr lang="fa-IR" b="1" u="sng" dirty="0">
                <a:cs typeface="2  Kamran" pitchFamily="2" charset="-78"/>
              </a:rPr>
              <a:t>14. تسهیلات بانکی دریافتی :</a:t>
            </a:r>
            <a:endParaRPr lang="en-US" dirty="0">
              <a:cs typeface="2  Kamran" pitchFamily="2" charset="-78"/>
            </a:endParaRPr>
          </a:p>
          <a:p>
            <a:r>
              <a:rPr lang="fa-IR" b="1" dirty="0">
                <a:cs typeface="2  Kamran" pitchFamily="2" charset="-78"/>
              </a:rPr>
              <a:t>سرمایه ثابت:         </a:t>
            </a:r>
            <a:r>
              <a:rPr lang="fa-IR" b="1" dirty="0" smtClean="0">
                <a:cs typeface="2  Kamran" pitchFamily="2" charset="-78"/>
              </a:rPr>
              <a:t>--                 </a:t>
            </a:r>
            <a:r>
              <a:rPr lang="fa-IR" b="1" dirty="0">
                <a:cs typeface="2  Kamran" pitchFamily="2" charset="-78"/>
              </a:rPr>
              <a:t>بانک عامل:         --               </a:t>
            </a:r>
            <a:endParaRPr lang="fa-IR" b="1" dirty="0" smtClean="0">
              <a:cs typeface="2  Kamran" pitchFamily="2" charset="-78"/>
            </a:endParaRPr>
          </a:p>
          <a:p>
            <a:r>
              <a:rPr lang="fa-IR" b="1" dirty="0" smtClean="0">
                <a:cs typeface="2  Kamran" pitchFamily="2" charset="-78"/>
              </a:rPr>
              <a:t>      </a:t>
            </a:r>
            <a:r>
              <a:rPr lang="fa-IR" b="1" dirty="0">
                <a:cs typeface="2  Kamran" pitchFamily="2" charset="-78"/>
              </a:rPr>
              <a:t>سرمایه در گردش:    --            بانک عامل:--</a:t>
            </a:r>
            <a:endParaRPr lang="fa-IR" dirty="0">
              <a:cs typeface="2  Kamra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18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86283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>
                <a:solidFill>
                  <a:schemeClr val="accent2">
                    <a:lumMod val="75000"/>
                  </a:schemeClr>
                </a:solidFill>
                <a:latin typeface="IranNastaliq" pitchFamily="18" charset="0"/>
                <a:cs typeface="IranNastaliq" pitchFamily="18" charset="0"/>
              </a:rPr>
              <a:t>6 ـ   شرکت خجسته رنگ شاهرود</a:t>
            </a:r>
            <a:endParaRPr lang="fa-IR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u="sng" dirty="0">
                <a:cs typeface="2  Kamran" pitchFamily="2" charset="-78"/>
              </a:rPr>
              <a:t>15. موانع و مشکلات:  </a:t>
            </a:r>
            <a:r>
              <a:rPr lang="fa-IR" b="1" dirty="0">
                <a:cs typeface="2  Kamran" pitchFamily="2" charset="-78"/>
              </a:rPr>
              <a:t>کمبود نقدینگی و مشکلات بازار  ـ کمبود </a:t>
            </a:r>
            <a:r>
              <a:rPr lang="fa-IR" b="1" dirty="0" smtClean="0">
                <a:cs typeface="2  Kamran" pitchFamily="2" charset="-78"/>
              </a:rPr>
              <a:t>نقدینگی </a:t>
            </a:r>
            <a:r>
              <a:rPr lang="fa-IR" b="1" dirty="0">
                <a:cs typeface="2  Kamran" pitchFamily="2" charset="-78"/>
              </a:rPr>
              <a:t>جهت سرمایه گذاری ثابت</a:t>
            </a:r>
            <a:r>
              <a:rPr lang="fa-IR" b="1" u="sng" dirty="0">
                <a:cs typeface="2  Kamran" pitchFamily="2" charset="-78"/>
              </a:rPr>
              <a:t> </a:t>
            </a:r>
            <a:endParaRPr lang="fa-IR" b="1" u="sng" dirty="0" smtClean="0">
              <a:cs typeface="2  Kamran" pitchFamily="2" charset="-78"/>
            </a:endParaRPr>
          </a:p>
          <a:p>
            <a:r>
              <a:rPr lang="fa-IR" b="1" u="sng" dirty="0">
                <a:cs typeface="2  Kamran" pitchFamily="2" charset="-78"/>
              </a:rPr>
              <a:t>16. پیشنهادات: </a:t>
            </a:r>
            <a:r>
              <a:rPr lang="fa-IR" b="1" dirty="0">
                <a:cs typeface="2  Kamran" pitchFamily="2" charset="-78"/>
              </a:rPr>
              <a:t>اعطای تسهیلات ارزان قیمت</a:t>
            </a:r>
            <a:r>
              <a:rPr lang="fa-IR" b="1" u="sng" dirty="0">
                <a:cs typeface="2  Kamran" pitchFamily="2" charset="-78"/>
              </a:rPr>
              <a:t> </a:t>
            </a:r>
            <a:endParaRPr lang="fa-IR" b="1" u="sng" dirty="0" smtClean="0">
              <a:cs typeface="2  Kamran" pitchFamily="2" charset="-78"/>
            </a:endParaRPr>
          </a:p>
          <a:p>
            <a:endParaRPr lang="fa-IR" b="1" u="sng" dirty="0">
              <a:cs typeface="2  Kamran" pitchFamily="2" charset="-78"/>
            </a:endParaRPr>
          </a:p>
          <a:p>
            <a:r>
              <a:rPr lang="fa-IR" b="1" u="sng" dirty="0" smtClean="0">
                <a:cs typeface="2  Kamran" pitchFamily="2" charset="-78"/>
              </a:rPr>
              <a:t>*ضمنا لازم به توضیح است که واحد قرار داد جدیدی با کشور افغانستان منعقد نموده است  مبنی بر اینکه تولیدات واحد درآن کشور عرضه گردد. </a:t>
            </a:r>
            <a:endParaRPr lang="en-US" dirty="0">
              <a:cs typeface="2  Kamran" pitchFamily="2" charset="-78"/>
            </a:endParaRPr>
          </a:p>
          <a:p>
            <a:pPr marL="0" indent="0">
              <a:buNone/>
            </a:pP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19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4363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6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1- شرکت  تعاونی </a:t>
            </a:r>
            <a:r>
              <a:rPr lang="fa-IR" sz="6000" dirty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ریسندگی نخ میامی </a:t>
            </a:r>
            <a:r>
              <a:rPr lang="fa-IR" sz="6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6000" dirty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شاهرود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r>
              <a:rPr lang="fa-IR" sz="3200" dirty="0">
                <a:solidFill>
                  <a:schemeClr val="accent1">
                    <a:lumMod val="75000"/>
                  </a:schemeClr>
                </a:solidFill>
                <a:latin typeface="IranNastaliq" pitchFamily="18" charset="0"/>
                <a:cs typeface="IranNastaliq" pitchFamily="18" charset="0"/>
              </a:rPr>
              <a:t>اطلاعات براساس پروانه بهره برداری(سامانه هماهنگ):                                                                  </a:t>
            </a:r>
          </a:p>
          <a:p>
            <a:r>
              <a:rPr lang="fa-IR" sz="3200" dirty="0">
                <a:latin typeface="IranNastaliq" pitchFamily="18" charset="0"/>
                <a:cs typeface="IranNastaliq" pitchFamily="18" charset="0"/>
              </a:rPr>
              <a:t>1. نام واحد:   تعاونی ریسندگی نخ میامی    شاهرود                                              محل استقرار واحد : ناحیه صنعتی میامی </a:t>
            </a:r>
          </a:p>
          <a:p>
            <a:r>
              <a:rPr lang="fa-IR" sz="3200" dirty="0">
                <a:latin typeface="IranNastaliq" pitchFamily="18" charset="0"/>
                <a:cs typeface="IranNastaliq" pitchFamily="18" charset="0"/>
              </a:rPr>
              <a:t>2. شماره و تاريخ مجوزهاي بهره برداري:          7000                          مورخ : 25/5/74</a:t>
            </a:r>
          </a:p>
          <a:p>
            <a:r>
              <a:rPr lang="fa-IR" sz="3200" dirty="0">
                <a:latin typeface="IranNastaliq" pitchFamily="18" charset="0"/>
                <a:cs typeface="IranNastaliq" pitchFamily="18" charset="0"/>
              </a:rPr>
              <a:t>3. محصولات توليدي :   1. نخ آکرولیک </a:t>
            </a:r>
          </a:p>
          <a:p>
            <a:r>
              <a:rPr lang="fa-IR" sz="3200" dirty="0">
                <a:latin typeface="IranNastaliq" pitchFamily="18" charset="0"/>
                <a:cs typeface="IranNastaliq" pitchFamily="18" charset="0"/>
              </a:rPr>
              <a:t>4. ظرفيت اسمي :         1. 1600 تن </a:t>
            </a:r>
          </a:p>
          <a:p>
            <a:r>
              <a:rPr lang="fa-IR" sz="3200" dirty="0">
                <a:latin typeface="IranNastaliq" pitchFamily="18" charset="0"/>
                <a:cs typeface="IranNastaliq" pitchFamily="18" charset="0"/>
              </a:rPr>
              <a:t>5. میزان سرمایه گذاری:             8287      میلیون ریال                  زمین :      11092             متر مربع   زیر بنا:     4320   متر مربع</a:t>
            </a:r>
          </a:p>
          <a:p>
            <a:r>
              <a:rPr lang="fa-IR" sz="3200" dirty="0">
                <a:latin typeface="IranNastaliq" pitchFamily="18" charset="0"/>
                <a:cs typeface="IranNastaliq" pitchFamily="18" charset="0"/>
              </a:rPr>
              <a:t>توان برق :  450     کیلووات               </a:t>
            </a:r>
          </a:p>
          <a:p>
            <a:r>
              <a:rPr lang="fa-IR" sz="3200" dirty="0">
                <a:latin typeface="IranNastaliq" pitchFamily="18" charset="0"/>
                <a:cs typeface="IranNastaliq" pitchFamily="18" charset="0"/>
              </a:rPr>
              <a:t>6. اشتغال طبق پروانه بهره برداری :   90     نفر</a:t>
            </a:r>
          </a:p>
          <a:p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9385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 smtClean="0">
                <a:solidFill>
                  <a:schemeClr val="bg2">
                    <a:lumMod val="50000"/>
                  </a:schemeClr>
                </a:solidFill>
                <a:latin typeface="IranNastaliq" pitchFamily="18" charset="0"/>
                <a:cs typeface="IranNastaliq" pitchFamily="18" charset="0"/>
              </a:rPr>
              <a:t>7 ـ صنایع </a:t>
            </a:r>
            <a:r>
              <a:rPr lang="fa-IR" sz="8000" b="1" dirty="0">
                <a:solidFill>
                  <a:schemeClr val="bg2">
                    <a:lumMod val="50000"/>
                  </a:schemeClr>
                </a:solidFill>
                <a:latin typeface="IranNastaliq" pitchFamily="18" charset="0"/>
                <a:cs typeface="IranNastaliq" pitchFamily="18" charset="0"/>
              </a:rPr>
              <a:t>سلولزی و کاغذی شاهرود </a:t>
            </a:r>
            <a:endParaRPr lang="fa-IR" sz="8000" dirty="0">
              <a:solidFill>
                <a:schemeClr val="bg2">
                  <a:lumMod val="50000"/>
                </a:schemeClr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a-IR" b="1" i="1" u="sng" dirty="0">
                <a:cs typeface="2  Nazanin Outline" pitchFamily="2" charset="-78"/>
              </a:rPr>
              <a:t>اطلاعات براساس پروانه بهره برداری(سامانه هماهنگ):                                                                  </a:t>
            </a:r>
            <a:endParaRPr lang="en-US" dirty="0">
              <a:cs typeface="2  Nazanin Outline" pitchFamily="2" charset="-78"/>
            </a:endParaRPr>
          </a:p>
          <a:p>
            <a:r>
              <a:rPr lang="fa-IR" b="1" i="1" dirty="0">
                <a:cs typeface="2  Nazanin Outline" pitchFamily="2" charset="-78"/>
              </a:rPr>
              <a:t>1. نام واحد:    صنایع سلولزی و کاغذی شاهرود                                                محل استقرار واحد : ناحیه صنعتی میامی </a:t>
            </a:r>
            <a:endParaRPr lang="en-US" dirty="0">
              <a:cs typeface="2  Nazanin Outline" pitchFamily="2" charset="-78"/>
            </a:endParaRPr>
          </a:p>
          <a:p>
            <a:r>
              <a:rPr lang="fa-IR" b="1" i="1" dirty="0">
                <a:cs typeface="2  Nazanin Outline" pitchFamily="2" charset="-78"/>
              </a:rPr>
              <a:t>2. شماره و تاريخ مجوزهاي بهره برداري:                 52511                   مورخ : 10/12/93</a:t>
            </a:r>
            <a:endParaRPr lang="en-US" dirty="0">
              <a:cs typeface="2  Nazanin Outline" pitchFamily="2" charset="-78"/>
            </a:endParaRPr>
          </a:p>
          <a:p>
            <a:r>
              <a:rPr lang="fa-IR" b="1" i="1" dirty="0">
                <a:cs typeface="2  Nazanin Outline" pitchFamily="2" charset="-78"/>
              </a:rPr>
              <a:t>3. محصولات توليدي :   1. مقوای روکش شده </a:t>
            </a:r>
            <a:endParaRPr lang="en-US" dirty="0">
              <a:cs typeface="2  Nazanin Outline" pitchFamily="2" charset="-78"/>
            </a:endParaRPr>
          </a:p>
          <a:p>
            <a:r>
              <a:rPr lang="fa-IR" b="1" i="1" dirty="0">
                <a:cs typeface="2  Nazanin Outline" pitchFamily="2" charset="-78"/>
              </a:rPr>
              <a:t>4. ظرفيت اسمي :         1. 2160 تن </a:t>
            </a:r>
            <a:endParaRPr lang="en-US" dirty="0">
              <a:cs typeface="2  Nazanin Outline" pitchFamily="2" charset="-78"/>
            </a:endParaRPr>
          </a:p>
          <a:p>
            <a:r>
              <a:rPr lang="fa-IR" b="1" i="1" dirty="0">
                <a:cs typeface="2  Nazanin Outline" pitchFamily="2" charset="-78"/>
              </a:rPr>
              <a:t>5. میزان سرمایه گذاری:         8138          میلیون ریال                  زمین :        12180           متر مربع   زیر بنا:   1270     متر مربع</a:t>
            </a:r>
            <a:endParaRPr lang="en-US" dirty="0">
              <a:cs typeface="2  Nazanin Outline" pitchFamily="2" charset="-78"/>
            </a:endParaRPr>
          </a:p>
          <a:p>
            <a:r>
              <a:rPr lang="fa-IR" b="1" i="1" dirty="0">
                <a:cs typeface="2  Nazanin Outline" pitchFamily="2" charset="-78"/>
              </a:rPr>
              <a:t>توان برق :  90    کیلووات               </a:t>
            </a:r>
            <a:endParaRPr lang="en-US" dirty="0">
              <a:cs typeface="2  Nazanin Outline" pitchFamily="2" charset="-78"/>
            </a:endParaRPr>
          </a:p>
          <a:p>
            <a:r>
              <a:rPr lang="fa-IR" b="1" i="1" dirty="0">
                <a:cs typeface="2  Nazanin Outline" pitchFamily="2" charset="-78"/>
              </a:rPr>
              <a:t>6. اشتغال طبق پروانه بهره برداری :  22      نفر</a:t>
            </a:r>
            <a:endParaRPr lang="fa-IR" dirty="0">
              <a:cs typeface="2  Nazanin Outline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20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665884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>
                <a:solidFill>
                  <a:schemeClr val="bg2">
                    <a:lumMod val="50000"/>
                  </a:schemeClr>
                </a:solidFill>
                <a:latin typeface="IranNastaliq" pitchFamily="18" charset="0"/>
                <a:cs typeface="IranNastaliq" pitchFamily="18" charset="0"/>
              </a:rPr>
              <a:t>7 ـ صنایع سلولزی و کاغذی شاهرود </a:t>
            </a:r>
            <a:endParaRPr lang="fa-IR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a-IR" b="1" i="1" u="sng" dirty="0">
                <a:cs typeface="2  Nazanin Outline" pitchFamily="2" charset="-78"/>
              </a:rPr>
              <a:t>آخرین وضعیت واحد ( بر اساس بازدید انجام شده ):    </a:t>
            </a:r>
            <a:endParaRPr lang="en-US" dirty="0">
              <a:cs typeface="2  Nazanin Outline" pitchFamily="2" charset="-78"/>
            </a:endParaRPr>
          </a:p>
          <a:p>
            <a:r>
              <a:rPr lang="fa-IR" b="1" dirty="0">
                <a:cs typeface="2  Nazanin Outline" pitchFamily="2" charset="-78"/>
              </a:rPr>
              <a:t>7</a:t>
            </a:r>
            <a:r>
              <a:rPr lang="fa-IR" b="1" i="1" dirty="0">
                <a:cs typeface="2  Nazanin Outline" pitchFamily="2" charset="-78"/>
              </a:rPr>
              <a:t>.   فعال               نیمه فعال                    راکد*</a:t>
            </a:r>
            <a:endParaRPr lang="en-US" dirty="0">
              <a:cs typeface="2  Nazanin Outline" pitchFamily="2" charset="-78"/>
            </a:endParaRPr>
          </a:p>
          <a:p>
            <a:r>
              <a:rPr lang="fa-IR" b="1" i="1" dirty="0">
                <a:cs typeface="2  Nazanin Outline" pitchFamily="2" charset="-78"/>
              </a:rPr>
              <a:t>8. توليدات فعلی واحد :  ندارد</a:t>
            </a:r>
            <a:endParaRPr lang="en-US" dirty="0">
              <a:cs typeface="2  Nazanin Outline" pitchFamily="2" charset="-78"/>
            </a:endParaRPr>
          </a:p>
          <a:p>
            <a:r>
              <a:rPr lang="fa-IR" b="1" i="1" dirty="0">
                <a:cs typeface="2  Nazanin Outline" pitchFamily="2" charset="-78"/>
              </a:rPr>
              <a:t>9.وضعیت تولید نسبت به ظرفیت اسمی( راندمان ):  صفر</a:t>
            </a:r>
            <a:endParaRPr lang="en-US" dirty="0">
              <a:cs typeface="2  Nazanin Outline" pitchFamily="2" charset="-78"/>
            </a:endParaRPr>
          </a:p>
          <a:p>
            <a:r>
              <a:rPr lang="fa-IR" b="1" i="1" dirty="0">
                <a:cs typeface="2  Nazanin Outline" pitchFamily="2" charset="-78"/>
              </a:rPr>
              <a:t>10. اشتغال واحد بر اساس آخرين ليست بيمه :ندارد</a:t>
            </a:r>
            <a:endParaRPr lang="en-US" dirty="0">
              <a:cs typeface="2  Nazanin Outline" pitchFamily="2" charset="-78"/>
            </a:endParaRPr>
          </a:p>
          <a:p>
            <a:r>
              <a:rPr lang="fa-IR" b="1" i="1" dirty="0">
                <a:cs typeface="2  Nazanin Outline" pitchFamily="2" charset="-78"/>
              </a:rPr>
              <a:t>11 . نام مديرعامل :    محمود قندی                                                             12.تلفن همراه مدیر عامل:09125736077</a:t>
            </a:r>
            <a:endParaRPr lang="en-US" dirty="0">
              <a:cs typeface="2  Nazanin Outline" pitchFamily="2" charset="-78"/>
            </a:endParaRPr>
          </a:p>
          <a:p>
            <a:r>
              <a:rPr lang="fa-IR" b="1" i="1" dirty="0">
                <a:cs typeface="2  Nazanin Outline" pitchFamily="2" charset="-78"/>
              </a:rPr>
              <a:t>13. شماره تلفن و آخرين آدرس مكاتباتي : شاهرود خ 22 بهمن آزادگان ششم پ44</a:t>
            </a:r>
            <a:endParaRPr lang="en-US" dirty="0">
              <a:cs typeface="2  Nazanin Outline" pitchFamily="2" charset="-78"/>
            </a:endParaRPr>
          </a:p>
          <a:p>
            <a:r>
              <a:rPr lang="fa-IR" b="1" i="1" u="sng" dirty="0">
                <a:cs typeface="2  Nazanin Outline" pitchFamily="2" charset="-78"/>
              </a:rPr>
              <a:t>14. تسهیلات بانکی دریافتی :</a:t>
            </a:r>
            <a:endParaRPr lang="en-US" dirty="0">
              <a:cs typeface="2  Nazanin Outline" pitchFamily="2" charset="-78"/>
            </a:endParaRPr>
          </a:p>
          <a:p>
            <a:r>
              <a:rPr lang="fa-IR" b="1" i="1" dirty="0">
                <a:cs typeface="2  Nazanin Outline" pitchFamily="2" charset="-78"/>
              </a:rPr>
              <a:t>سرمایه ثابت:            --      بانک عامل:            --            سرمایه در گردش:              --              بانک عامل:</a:t>
            </a:r>
            <a:r>
              <a:rPr lang="fa-IR" b="1" dirty="0">
                <a:cs typeface="2  Nazanin Outline" pitchFamily="2" charset="-78"/>
              </a:rPr>
              <a:t>--</a:t>
            </a:r>
            <a:endParaRPr lang="fa-IR" dirty="0">
              <a:cs typeface="2  Nazanin Outline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21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22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>
                <a:solidFill>
                  <a:schemeClr val="bg2">
                    <a:lumMod val="50000"/>
                  </a:schemeClr>
                </a:solidFill>
                <a:latin typeface="IranNastaliq" pitchFamily="18" charset="0"/>
                <a:cs typeface="IranNastaliq" pitchFamily="18" charset="0"/>
              </a:rPr>
              <a:t>7 ـ صنایع سلولزی و کاغذی شاهرود </a:t>
            </a:r>
            <a:endParaRPr lang="fa-IR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u="sng" dirty="0">
                <a:cs typeface="2  Nazanin Outline" pitchFamily="2" charset="-78"/>
              </a:rPr>
              <a:t>15. موانع و مشکلات:  </a:t>
            </a:r>
            <a:r>
              <a:rPr lang="fa-IR" dirty="0">
                <a:cs typeface="2  Nazanin Outline" pitchFamily="2" charset="-78"/>
              </a:rPr>
              <a:t>مدارک واحد جهت تسهیلات سرمایه در گردش  به سازمان ارسال گردیده و مشکل اصلی واحد نبود سرمایه در گردش </a:t>
            </a:r>
            <a:r>
              <a:rPr lang="fa-IR" dirty="0" smtClean="0">
                <a:cs typeface="2  Nazanin Outline" pitchFamily="2" charset="-78"/>
              </a:rPr>
              <a:t>میباشد</a:t>
            </a:r>
          </a:p>
          <a:p>
            <a:r>
              <a:rPr lang="fa-IR" b="1" u="sng" dirty="0">
                <a:cs typeface="2  Nazanin Outline" pitchFamily="2" charset="-78"/>
              </a:rPr>
              <a:t>16. پیشنهادات: پرداخت تسهیلات سرمایه در گردش </a:t>
            </a:r>
            <a:endParaRPr lang="en-US" dirty="0">
              <a:cs typeface="2  Nazanin Outline" pitchFamily="2" charset="-78"/>
            </a:endParaRPr>
          </a:p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22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4124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8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8 ـ سیاوش </a:t>
            </a:r>
            <a:r>
              <a:rPr lang="fa-IR" sz="8800" b="1" dirty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مرحمتی </a:t>
            </a:r>
            <a:endParaRPr lang="fa-IR" sz="8800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i="1" u="sng" dirty="0"/>
              <a:t>اطلاعات براساس پروانه بهره برداری(سامانه هماهنگ):                                                                  </a:t>
            </a:r>
            <a:endParaRPr lang="en-US" dirty="0"/>
          </a:p>
          <a:p>
            <a:r>
              <a:rPr lang="fa-IR" b="1" i="1" dirty="0"/>
              <a:t>1. نام واحد:   سیاوش مرحمتی                                                  محل استقرار واحد : میامی </a:t>
            </a:r>
            <a:endParaRPr lang="en-US" dirty="0"/>
          </a:p>
          <a:p>
            <a:r>
              <a:rPr lang="fa-IR" b="1" i="1" dirty="0"/>
              <a:t>2. شماره و تاريخ مجوزهاي بهره برداري:     4801                               مورخ : 18/1/93</a:t>
            </a:r>
            <a:endParaRPr lang="en-US" dirty="0"/>
          </a:p>
          <a:p>
            <a:r>
              <a:rPr lang="fa-IR" b="1" i="1" dirty="0"/>
              <a:t>3. محصولات توليدي :   1. شستشو و دانه بندی شن و ماسه </a:t>
            </a:r>
            <a:endParaRPr lang="en-US" dirty="0"/>
          </a:p>
          <a:p>
            <a:r>
              <a:rPr lang="fa-IR" b="1" i="1" dirty="0"/>
              <a:t>4. ظرفيت اسمي :         1. 200 هزار تن </a:t>
            </a:r>
            <a:endParaRPr lang="en-US" dirty="0"/>
          </a:p>
          <a:p>
            <a:r>
              <a:rPr lang="fa-IR" b="1" i="1" dirty="0"/>
              <a:t>5. میزان سرمایه گذاری:       6420            میلیون ریال                  زمین :         20000          متر مربع   زیر بنا:     180   متر مربع</a:t>
            </a:r>
            <a:endParaRPr lang="en-US" dirty="0"/>
          </a:p>
          <a:p>
            <a:r>
              <a:rPr lang="fa-IR" b="1" i="1" dirty="0"/>
              <a:t>توان برق :   240    کیلووات               </a:t>
            </a:r>
            <a:endParaRPr lang="en-US" dirty="0"/>
          </a:p>
          <a:p>
            <a:r>
              <a:rPr lang="fa-IR" b="1" i="1" dirty="0"/>
              <a:t>6. اشتغال طبق پروانه بهره برداری :   8     نفر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23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8811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800" b="1" dirty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8 ـ سیاوش مرحمتی </a:t>
            </a:r>
            <a:endParaRPr lang="fa-IR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i="1" u="sng" dirty="0"/>
              <a:t>آخرین وضعیت واحد ( بر اساس بازدید انجام شده ):    </a:t>
            </a:r>
            <a:endParaRPr lang="en-US" dirty="0"/>
          </a:p>
          <a:p>
            <a:r>
              <a:rPr lang="fa-IR" b="1" dirty="0"/>
              <a:t>7</a:t>
            </a:r>
            <a:r>
              <a:rPr lang="fa-IR" b="1" i="1" dirty="0"/>
              <a:t>.   فعال*              نیمه فعال                    راکد</a:t>
            </a:r>
            <a:endParaRPr lang="en-US" dirty="0"/>
          </a:p>
          <a:p>
            <a:r>
              <a:rPr lang="fa-IR" b="1" i="1" dirty="0"/>
              <a:t>8. توليدات فعلی واحد :  شستشو و دانه بندی شن و ماسه</a:t>
            </a:r>
            <a:endParaRPr lang="en-US" dirty="0"/>
          </a:p>
          <a:p>
            <a:r>
              <a:rPr lang="fa-IR" b="1" i="1" dirty="0"/>
              <a:t>9.وضعیت تولید نسبت به ظرفیت اسمی( راندمان ):20 درصد   </a:t>
            </a:r>
            <a:endParaRPr lang="en-US" dirty="0"/>
          </a:p>
          <a:p>
            <a:r>
              <a:rPr lang="fa-IR" b="1" i="1" dirty="0"/>
              <a:t>10. اشتغال واحد بر اساس آخرين ليست بيمه : 4</a:t>
            </a:r>
            <a:endParaRPr lang="en-US" dirty="0"/>
          </a:p>
          <a:p>
            <a:r>
              <a:rPr lang="fa-IR" b="1" i="1" dirty="0"/>
              <a:t>11 . نام مديرعامل :  سیاوش مرحمتی                                            12.تلفن همراه مدیر عامل:09123971520</a:t>
            </a:r>
            <a:endParaRPr lang="en-US" dirty="0"/>
          </a:p>
          <a:p>
            <a:r>
              <a:rPr lang="fa-IR" b="1" i="1" dirty="0"/>
              <a:t>13. شماره تلفن و آخرين آدرس مكاتباتي : میامی بالاتر از سه چنار </a:t>
            </a:r>
            <a:endParaRPr lang="en-US" dirty="0"/>
          </a:p>
          <a:p>
            <a:r>
              <a:rPr lang="fa-IR" b="1" i="1" u="sng" dirty="0"/>
              <a:t>14. تسهیلات بانکی دریافتی :</a:t>
            </a:r>
            <a:endParaRPr lang="en-US" dirty="0"/>
          </a:p>
          <a:p>
            <a:r>
              <a:rPr lang="fa-IR" b="1" i="1" dirty="0"/>
              <a:t>سرمایه ثابت:             --             بانک عامل:                              سرمایه در گردش:              --                     بانک عامل: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24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04164780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800" b="1" dirty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8 ـ سیاوش مرحمتی </a:t>
            </a:r>
            <a:endParaRPr lang="fa-IR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sz="2800" b="1" dirty="0">
                <a:cs typeface="2  Badr" pitchFamily="2" charset="-78"/>
              </a:rPr>
              <a:t>15. موانع و مشکلات: </a:t>
            </a:r>
            <a:r>
              <a:rPr lang="fa-IR" sz="2800" b="1" dirty="0" smtClean="0">
                <a:cs typeface="2  Badr" pitchFamily="2" charset="-78"/>
              </a:rPr>
              <a:t>1ـ </a:t>
            </a:r>
            <a:r>
              <a:rPr lang="fa-IR" sz="2800" b="1" dirty="0">
                <a:cs typeface="2  Badr" pitchFamily="2" charset="-78"/>
              </a:rPr>
              <a:t>درخواست عوارض از طرف شهرداری با عنایت به اینکه واحد فوق در محدوده شهری واقع نگردیده و حقوق دولتی خود را به اداره صنعت ، معدن و تجارت پرداخت مینماید </a:t>
            </a:r>
            <a:r>
              <a:rPr lang="fa-IR" sz="2800" b="1" dirty="0" smtClean="0">
                <a:cs typeface="2  Badr" pitchFamily="2" charset="-78"/>
              </a:rPr>
              <a:t>2 </a:t>
            </a:r>
            <a:r>
              <a:rPr lang="fa-IR" sz="2800" b="1" dirty="0">
                <a:cs typeface="2  Badr" pitchFamily="2" charset="-78"/>
              </a:rPr>
              <a:t>ـ سختگیری اداره استاندار د در صدور پروانه استاندارد علیرغم کیفیت مناسب محصول طبق نظر </a:t>
            </a:r>
            <a:r>
              <a:rPr lang="fa-IR" sz="2800" b="1" dirty="0" smtClean="0">
                <a:cs typeface="2  Badr" pitchFamily="2" charset="-78"/>
              </a:rPr>
              <a:t>کارشناسان (ضمنا از واحد مذکور خواسته شد که بصورت مکتوب و با ارائه مستندات پیگیری نماید) . 3 </a:t>
            </a:r>
            <a:r>
              <a:rPr lang="fa-IR" sz="2800" b="1" dirty="0">
                <a:cs typeface="2  Badr" pitchFamily="2" charset="-78"/>
              </a:rPr>
              <a:t>ـ عدم وجود آب در عمق دارای مجوز </a:t>
            </a:r>
            <a:r>
              <a:rPr lang="fa-IR" sz="2800" b="1" dirty="0" smtClean="0">
                <a:cs typeface="2  Badr" pitchFamily="2" charset="-78"/>
              </a:rPr>
              <a:t>.</a:t>
            </a:r>
          </a:p>
          <a:p>
            <a:pPr algn="just"/>
            <a:r>
              <a:rPr lang="fa-IR" sz="2800" b="1" dirty="0">
                <a:cs typeface="2  Badr" pitchFamily="2" charset="-78"/>
              </a:rPr>
              <a:t>16. پیشنهادات:1 ـ  موافقت با حفر چاه با عمق بالا تر جهت دسترسی به </a:t>
            </a:r>
            <a:r>
              <a:rPr lang="fa-IR" sz="2800" b="1" dirty="0" smtClean="0">
                <a:cs typeface="2  Badr" pitchFamily="2" charset="-78"/>
              </a:rPr>
              <a:t>آب2 </a:t>
            </a:r>
            <a:r>
              <a:rPr lang="fa-IR" sz="2800" b="1" dirty="0">
                <a:cs typeface="2  Badr" pitchFamily="2" charset="-78"/>
              </a:rPr>
              <a:t>ـ مذاکره با شهرداری در خصوص عوارض درخواستی از واحد </a:t>
            </a:r>
            <a:r>
              <a:rPr lang="fa-IR" sz="2800" b="1" dirty="0" smtClean="0">
                <a:cs typeface="2  Badr" pitchFamily="2" charset="-78"/>
              </a:rPr>
              <a:t>3 </a:t>
            </a:r>
            <a:r>
              <a:rPr lang="fa-IR" sz="2800" b="1" dirty="0">
                <a:cs typeface="2  Badr" pitchFamily="2" charset="-78"/>
              </a:rPr>
              <a:t>ـ مذاکره با اداره استاندارد در خصوص اخذ پروانه واحد </a:t>
            </a:r>
            <a:r>
              <a:rPr lang="fa-IR" sz="2800" b="1" dirty="0" smtClean="0">
                <a:cs typeface="2  Badr" pitchFamily="2" charset="-78"/>
              </a:rPr>
              <a:t>.</a:t>
            </a:r>
            <a:endParaRPr lang="fa-IR" sz="2800" dirty="0">
              <a:cs typeface="2  Bad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25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01367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6800" b="1" dirty="0" smtClean="0">
                <a:solidFill>
                  <a:srgbClr val="FF33CC"/>
                </a:solidFill>
                <a:latin typeface="IranNastaliq" pitchFamily="18" charset="0"/>
                <a:cs typeface="IranNastaliq" pitchFamily="18" charset="0"/>
              </a:rPr>
              <a:t>9 ـشن </a:t>
            </a:r>
            <a:r>
              <a:rPr lang="fa-IR" sz="6800" b="1" dirty="0">
                <a:solidFill>
                  <a:srgbClr val="FF33CC"/>
                </a:solidFill>
                <a:latin typeface="IranNastaliq" pitchFamily="18" charset="0"/>
                <a:cs typeface="IranNastaliq" pitchFamily="18" charset="0"/>
              </a:rPr>
              <a:t>و ماسه ، آسفالت و بتن راهسازان کویر شاهرود </a:t>
            </a:r>
            <a:endParaRPr lang="fa-IR" sz="6800" dirty="0">
              <a:solidFill>
                <a:srgbClr val="FF33CC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b="1" u="sng" dirty="0">
                <a:cs typeface="2  Compset" pitchFamily="2" charset="-78"/>
              </a:rPr>
              <a:t>اطلاعات براساس پروانه بهره برداری(سامانه هماهنگ):                                                                  </a:t>
            </a:r>
            <a:endParaRPr lang="en-US" dirty="0">
              <a:cs typeface="2  Compset" pitchFamily="2" charset="-78"/>
            </a:endParaRPr>
          </a:p>
          <a:p>
            <a:r>
              <a:rPr lang="fa-IR" b="1" dirty="0">
                <a:cs typeface="2  Compset" pitchFamily="2" charset="-78"/>
              </a:rPr>
              <a:t>1. نام واحد:  شن و ماسه ، آسفالت و بتن راهسازان کویر شاهرود                  محل استقرار واحد : کیلومتر 5 میامی سبزوار </a:t>
            </a:r>
            <a:endParaRPr lang="en-US" dirty="0">
              <a:cs typeface="2  Compset" pitchFamily="2" charset="-78"/>
            </a:endParaRPr>
          </a:p>
          <a:p>
            <a:r>
              <a:rPr lang="fa-IR" b="1" dirty="0">
                <a:cs typeface="2  Compset" pitchFamily="2" charset="-78"/>
              </a:rPr>
              <a:t>2. شماره و تاريخ مجوزهاي بهره برداري:  37083   </a:t>
            </a:r>
            <a:r>
              <a:rPr lang="fa-IR" b="1" dirty="0" smtClean="0">
                <a:cs typeface="2  Compset" pitchFamily="2" charset="-78"/>
              </a:rPr>
              <a:t>      </a:t>
            </a:r>
            <a:r>
              <a:rPr lang="fa-IR" b="1" dirty="0">
                <a:cs typeface="2  Compset" pitchFamily="2" charset="-78"/>
              </a:rPr>
              <a:t>مورخ :9/9/93 </a:t>
            </a:r>
            <a:endParaRPr lang="en-US" dirty="0">
              <a:cs typeface="2  Compset" pitchFamily="2" charset="-78"/>
            </a:endParaRPr>
          </a:p>
          <a:p>
            <a:r>
              <a:rPr lang="fa-IR" b="1" dirty="0">
                <a:cs typeface="2  Compset" pitchFamily="2" charset="-78"/>
              </a:rPr>
              <a:t>3. محصولات توليدي :   1.شن و ماسه ، آسفالت ، بتن سیال </a:t>
            </a:r>
            <a:endParaRPr lang="en-US" dirty="0">
              <a:cs typeface="2  Compset" pitchFamily="2" charset="-78"/>
            </a:endParaRPr>
          </a:p>
          <a:p>
            <a:r>
              <a:rPr lang="fa-IR" b="1" dirty="0">
                <a:cs typeface="2  Compset" pitchFamily="2" charset="-78"/>
              </a:rPr>
              <a:t>4. ظرفيت اسمي :         1. 500000 ـ 250000 ـ 350000</a:t>
            </a:r>
            <a:endParaRPr lang="en-US" dirty="0">
              <a:cs typeface="2  Compset" pitchFamily="2" charset="-78"/>
            </a:endParaRPr>
          </a:p>
          <a:p>
            <a:r>
              <a:rPr lang="fa-IR" b="1" dirty="0">
                <a:cs typeface="2  Compset" pitchFamily="2" charset="-78"/>
              </a:rPr>
              <a:t>5. میزان سرمایه گذاری:  </a:t>
            </a:r>
            <a:r>
              <a:rPr lang="fa-IR" b="1" dirty="0" smtClean="0">
                <a:cs typeface="2  Compset" pitchFamily="2" charset="-78"/>
              </a:rPr>
              <a:t>    </a:t>
            </a:r>
            <a:r>
              <a:rPr lang="fa-IR" b="1" dirty="0">
                <a:cs typeface="2  Compset" pitchFamily="2" charset="-78"/>
              </a:rPr>
              <a:t>50000   میلیون ریال                  زمین :        30000           متر مربع   زیر بنا:  30000      متر مربع</a:t>
            </a:r>
            <a:endParaRPr lang="en-US" dirty="0">
              <a:cs typeface="2  Compset" pitchFamily="2" charset="-78"/>
            </a:endParaRPr>
          </a:p>
          <a:p>
            <a:r>
              <a:rPr lang="fa-IR" b="1" dirty="0">
                <a:cs typeface="2  Compset" pitchFamily="2" charset="-78"/>
              </a:rPr>
              <a:t>توان برق :   240    کیلووات               </a:t>
            </a:r>
            <a:endParaRPr lang="en-US" dirty="0">
              <a:cs typeface="2  Compset" pitchFamily="2" charset="-78"/>
            </a:endParaRPr>
          </a:p>
          <a:p>
            <a:r>
              <a:rPr lang="fa-IR" b="1" dirty="0">
                <a:cs typeface="2  Compset" pitchFamily="2" charset="-78"/>
              </a:rPr>
              <a:t>6. اشتغال طبق پروانه بهره برداری :   25     نفر</a:t>
            </a:r>
            <a:endParaRPr lang="fa-IR" dirty="0">
              <a:cs typeface="2  Compset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26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041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fa-IR" sz="6800" b="1" dirty="0">
                <a:solidFill>
                  <a:srgbClr val="FF33CC"/>
                </a:solidFill>
                <a:latin typeface="IranNastaliq" pitchFamily="18" charset="0"/>
                <a:cs typeface="IranNastaliq" pitchFamily="18" charset="0"/>
              </a:rPr>
              <a:t>9 ـشن و ماسه ، آسفالت و بتن راهسازان کویر شاهرود </a:t>
            </a:r>
            <a:endParaRPr lang="fa-IR" sz="6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u="sng" dirty="0">
                <a:cs typeface="2  Ferdosi" pitchFamily="2" charset="-78"/>
              </a:rPr>
              <a:t>آخرین وضعیت واحد ( بر اساس بازدید انجام شده ):    </a:t>
            </a:r>
            <a:endParaRPr lang="en-US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7.   فعال *              نیمه فعال                    راکد</a:t>
            </a:r>
            <a:endParaRPr lang="en-US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8. توليدات فعلی واحد :  شن و ماسه ، آسفالت </a:t>
            </a:r>
            <a:endParaRPr lang="en-US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9.وضعیت تولید نسبت به ظرفیت اسمی( راندمان ):  50 درصد </a:t>
            </a:r>
            <a:endParaRPr lang="en-US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10. اشتغال واحد بر اساس آخرين ليست بيمه :25 نفر</a:t>
            </a:r>
            <a:endParaRPr lang="en-US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11 . نام مديرعامل :     محمد باقری                                                           12.تلفن همراه مدیر عامل: 09121731965</a:t>
            </a:r>
            <a:endParaRPr lang="en-US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13. شماره تلفن و آخرين آدرس مكاتباتي :شاهرود خ رودکی پ6</a:t>
            </a:r>
            <a:endParaRPr lang="en-US" dirty="0">
              <a:cs typeface="2  Ferdosi" pitchFamily="2" charset="-78"/>
            </a:endParaRPr>
          </a:p>
          <a:p>
            <a:r>
              <a:rPr lang="fa-IR" b="1" u="sng" dirty="0">
                <a:cs typeface="2  Ferdosi" pitchFamily="2" charset="-78"/>
              </a:rPr>
              <a:t>14. تسهیلات بانکی دریافتی :</a:t>
            </a:r>
            <a:endParaRPr lang="en-US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سرمایه ثابت:                          بانک عامل:                              سرمایه در گردش:                                   بانک عامل:</a:t>
            </a:r>
            <a:endParaRPr lang="fa-IR" dirty="0">
              <a:cs typeface="2  Ferdosi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27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3093774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fa-IR" sz="6800" b="1" dirty="0">
                <a:solidFill>
                  <a:srgbClr val="FF33CC"/>
                </a:solidFill>
                <a:latin typeface="IranNastaliq" pitchFamily="18" charset="0"/>
                <a:cs typeface="IranNastaliq" pitchFamily="18" charset="0"/>
              </a:rPr>
              <a:t>9 ـشن و ماسه ، آسفالت و بتن راهسازان کویر شاهرود </a:t>
            </a:r>
            <a:endParaRPr lang="fa-IR" sz="6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sz="2800" b="1" i="1" u="sng" dirty="0">
                <a:cs typeface="2  Ferdosi" pitchFamily="2" charset="-78"/>
              </a:rPr>
              <a:t>15. موانع و مشکلات: </a:t>
            </a:r>
            <a:r>
              <a:rPr lang="fa-IR" sz="2800" b="1" i="1" dirty="0">
                <a:cs typeface="2  Ferdosi" pitchFamily="2" charset="-78"/>
              </a:rPr>
              <a:t>آب مصرفی کارگاه تا کنون بعلت عدم مجوز محل حفر چاه از سوی جهاد کشاورزی تأمین نگردیده است و در دست اقدام است و از مشکلات اصلی واحد است . </a:t>
            </a:r>
            <a:endParaRPr lang="en-US" sz="2800" dirty="0">
              <a:cs typeface="2  Ferdosi" pitchFamily="2" charset="-78"/>
            </a:endParaRPr>
          </a:p>
          <a:p>
            <a:r>
              <a:rPr lang="fa-IR" sz="2800" b="1" i="1" dirty="0">
                <a:cs typeface="2  Ferdosi" pitchFamily="2" charset="-78"/>
              </a:rPr>
              <a:t>2 ـ سوخت مورد نظر جهت تولید مداوم و طبق نظر کارشناسان وزارت صنعت ، معدن و تجارت از طرف شرکت نفت تأمین نمیگردد و با مشکل روبرو است . </a:t>
            </a:r>
            <a:endParaRPr lang="en-US" sz="2800" dirty="0">
              <a:cs typeface="2  Ferdosi" pitchFamily="2" charset="-78"/>
            </a:endParaRPr>
          </a:p>
          <a:p>
            <a:r>
              <a:rPr lang="fa-IR" sz="2800" b="1" i="1" dirty="0">
                <a:cs typeface="2  Ferdosi" pitchFamily="2" charset="-78"/>
              </a:rPr>
              <a:t>3 ـ میزان برق مصرفی بیشتر از حد اختصاصی است </a:t>
            </a:r>
            <a:r>
              <a:rPr lang="fa-IR" sz="2800" b="1" i="1" dirty="0" smtClean="0">
                <a:cs typeface="2  Ferdosi" pitchFamily="2" charset="-78"/>
              </a:rPr>
              <a:t>.</a:t>
            </a:r>
          </a:p>
          <a:p>
            <a:r>
              <a:rPr lang="fa-IR" sz="2800" b="1" i="1" u="sng" dirty="0">
                <a:cs typeface="2  Ferdosi" pitchFamily="2" charset="-78"/>
              </a:rPr>
              <a:t>16. پیشنهادات:  </a:t>
            </a:r>
            <a:r>
              <a:rPr lang="fa-IR" sz="2800" b="1" i="1" dirty="0">
                <a:cs typeface="2  Ferdosi" pitchFamily="2" charset="-78"/>
              </a:rPr>
              <a:t>مذاکره با جهاد کشاورزی ، شرکت نفت و اداره برق جهت رفع مشکلات واحد</a:t>
            </a:r>
            <a:r>
              <a:rPr lang="fa-IR" sz="2800" b="1" i="1" u="sng" dirty="0">
                <a:cs typeface="2  Ferdosi" pitchFamily="2" charset="-78"/>
              </a:rPr>
              <a:t> </a:t>
            </a:r>
            <a:endParaRPr lang="en-US" sz="2800" dirty="0">
              <a:cs typeface="2  Ferdosi" pitchFamily="2" charset="-78"/>
            </a:endParaRPr>
          </a:p>
          <a:p>
            <a:pPr marL="0" indent="0">
              <a:buNone/>
            </a:pP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28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5021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>
                <a:solidFill>
                  <a:srgbClr val="849133"/>
                </a:solidFill>
                <a:latin typeface="IranNastaliq" pitchFamily="18" charset="0"/>
                <a:cs typeface="IranNastaliq" pitchFamily="18" charset="0"/>
              </a:rPr>
              <a:t>10 ـ بکران دیار شاهرود </a:t>
            </a:r>
            <a:endParaRPr lang="fa-IR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u="sng" dirty="0">
                <a:cs typeface="2  Ferdosi" pitchFamily="2" charset="-78"/>
              </a:rPr>
              <a:t>اطلاعات براساس پروانه بهره برداری(سامانه هماهنگ):                                                                  </a:t>
            </a:r>
            <a:endParaRPr lang="en-US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1. نام واحد:   بکران دیار شاهرود                                               محل استقرار واحد : میامی </a:t>
            </a:r>
            <a:endParaRPr lang="en-US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2. شماره و تاريخ مجوزهاي بهره برداري:       1070                             مورخ : 19/6/76</a:t>
            </a:r>
            <a:endParaRPr lang="en-US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3. محصولات توليدي :   1. آجر فشاری</a:t>
            </a:r>
            <a:endParaRPr lang="en-US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4. ظرفيت اسمي :         1. 12 میلیون قالب </a:t>
            </a:r>
            <a:endParaRPr lang="en-US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5. میزان سرمایه گذاری:   44.5 </a:t>
            </a:r>
            <a:r>
              <a:rPr lang="fa-IR" b="1" dirty="0" smtClean="0">
                <a:cs typeface="2  Ferdosi" pitchFamily="2" charset="-78"/>
              </a:rPr>
              <a:t>   </a:t>
            </a:r>
            <a:r>
              <a:rPr lang="fa-IR" b="1" dirty="0">
                <a:cs typeface="2  Ferdosi" pitchFamily="2" charset="-78"/>
              </a:rPr>
              <a:t>میلیون ریال       </a:t>
            </a:r>
            <a:endParaRPr lang="fa-IR" b="1" dirty="0" smtClean="0">
              <a:cs typeface="2  Ferdosi" pitchFamily="2" charset="-78"/>
            </a:endParaRPr>
          </a:p>
          <a:p>
            <a:r>
              <a:rPr lang="fa-IR" b="1" dirty="0" smtClean="0">
                <a:cs typeface="2  Ferdosi" pitchFamily="2" charset="-78"/>
              </a:rPr>
              <a:t>زمین </a:t>
            </a:r>
            <a:r>
              <a:rPr lang="fa-IR" b="1" dirty="0">
                <a:cs typeface="2  Ferdosi" pitchFamily="2" charset="-78"/>
              </a:rPr>
              <a:t>:   60000         متر مربع   زیر بنا:    184    متر مربع</a:t>
            </a:r>
            <a:endParaRPr lang="en-US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توان برق :    450   کیلووات               </a:t>
            </a:r>
            <a:endParaRPr lang="en-US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6. اشتغال طبق پروانه بهره برداری :  40      نفر</a:t>
            </a:r>
            <a:endParaRPr lang="fa-IR" dirty="0">
              <a:cs typeface="2  Ferdosi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29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2465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6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1- شرکت  تعاونی </a:t>
            </a:r>
            <a:r>
              <a:rPr lang="fa-IR" sz="6000" dirty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ریسندگی نخ میامی </a:t>
            </a:r>
            <a:r>
              <a:rPr lang="fa-IR" sz="6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6000" dirty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شاهرود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sz="3200" dirty="0">
                <a:latin typeface="IranNastaliq" pitchFamily="18" charset="0"/>
                <a:cs typeface="IranNastaliq" pitchFamily="18" charset="0"/>
              </a:rPr>
              <a:t>آخرین وضعیت واحد ( بر اساس بازدید انجام شده ):    </a:t>
            </a:r>
          </a:p>
          <a:p>
            <a:r>
              <a:rPr lang="fa-IR" sz="3200" dirty="0">
                <a:latin typeface="IranNastaliq" pitchFamily="18" charset="0"/>
                <a:cs typeface="IranNastaliq" pitchFamily="18" charset="0"/>
              </a:rPr>
              <a:t>7.   فعال*               نیمه فعال                    راکد</a:t>
            </a:r>
          </a:p>
          <a:p>
            <a:r>
              <a:rPr lang="fa-IR" sz="3200" dirty="0">
                <a:latin typeface="IranNastaliq" pitchFamily="18" charset="0"/>
                <a:cs typeface="IranNastaliq" pitchFamily="18" charset="0"/>
              </a:rPr>
              <a:t>8. توليدات فعلی واحد : 1. نخ آکرولیک  </a:t>
            </a:r>
          </a:p>
          <a:p>
            <a:r>
              <a:rPr lang="fa-IR" sz="3200" dirty="0">
                <a:latin typeface="IranNastaliq" pitchFamily="18" charset="0"/>
                <a:cs typeface="IranNastaliq" pitchFamily="18" charset="0"/>
              </a:rPr>
              <a:t>9.وضعیت تولید نسبت به ظرفیت اسمی( راندمان ): 75 درصد  </a:t>
            </a:r>
          </a:p>
          <a:p>
            <a:r>
              <a:rPr lang="fa-IR" sz="3200" dirty="0">
                <a:latin typeface="IranNastaliq" pitchFamily="18" charset="0"/>
                <a:cs typeface="IranNastaliq" pitchFamily="18" charset="0"/>
              </a:rPr>
              <a:t>10. اشتغال واحد بر اساس آخرين ليست بيمه : </a:t>
            </a:r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65نفر</a:t>
            </a:r>
            <a:endParaRPr lang="fa-IR" sz="3200" dirty="0">
              <a:latin typeface="IranNastaliq" pitchFamily="18" charset="0"/>
              <a:cs typeface="IranNastaliq" pitchFamily="18" charset="0"/>
            </a:endParaRPr>
          </a:p>
          <a:p>
            <a:r>
              <a:rPr lang="fa-IR" sz="3200" dirty="0">
                <a:latin typeface="IranNastaliq" pitchFamily="18" charset="0"/>
                <a:cs typeface="IranNastaliq" pitchFamily="18" charset="0"/>
              </a:rPr>
              <a:t>11 . نام مديرعامل :      محمد حسین حاجی پور حلوائی                       12.تلفن همراه مدیر عامل:09121577154</a:t>
            </a:r>
          </a:p>
          <a:p>
            <a:r>
              <a:rPr lang="fa-IR" sz="3200" dirty="0">
                <a:latin typeface="IranNastaliq" pitchFamily="18" charset="0"/>
                <a:cs typeface="IranNastaliq" pitchFamily="18" charset="0"/>
              </a:rPr>
              <a:t>13. شماره تلفن و آخرين آدرس مكاتباتي : تهران خ جمهوری مقابل سینما حافظ کوچه علیپور کرمی پلاک35 </a:t>
            </a:r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- 33901810</a:t>
            </a:r>
            <a:endParaRPr lang="fa-IR" sz="3200" dirty="0">
              <a:latin typeface="IranNastaliq" pitchFamily="18" charset="0"/>
              <a:cs typeface="IranNastaliq" pitchFamily="18" charset="0"/>
            </a:endParaRPr>
          </a:p>
          <a:p>
            <a:r>
              <a:rPr lang="fa-IR" sz="3200" dirty="0">
                <a:latin typeface="IranNastaliq" pitchFamily="18" charset="0"/>
                <a:cs typeface="IranNastaliq" pitchFamily="18" charset="0"/>
              </a:rPr>
              <a:t>14. تسهیلات بانکی دریافتی :</a:t>
            </a:r>
          </a:p>
          <a:p>
            <a:r>
              <a:rPr lang="fa-IR" sz="3200" dirty="0">
                <a:latin typeface="IranNastaliq" pitchFamily="18" charset="0"/>
                <a:cs typeface="IranNastaliq" pitchFamily="18" charset="0"/>
              </a:rPr>
              <a:t>سرمایه ثابت: </a:t>
            </a:r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     - </a:t>
            </a:r>
            <a:r>
              <a:rPr lang="fa-IR" sz="3200" dirty="0">
                <a:latin typeface="IranNastaliq" pitchFamily="18" charset="0"/>
                <a:cs typeface="IranNastaliq" pitchFamily="18" charset="0"/>
              </a:rPr>
              <a:t>بانک عامل</a:t>
            </a:r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:         -سرمایه </a:t>
            </a:r>
            <a:r>
              <a:rPr lang="fa-IR" sz="3200" dirty="0">
                <a:latin typeface="IranNastaliq" pitchFamily="18" charset="0"/>
                <a:cs typeface="IranNastaliq" pitchFamily="18" charset="0"/>
              </a:rPr>
              <a:t>در گردش: </a:t>
            </a:r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  18000میلیون  ریال   و 7000 میلیون ریال             </a:t>
            </a:r>
            <a:r>
              <a:rPr lang="fa-IR" sz="3200" dirty="0">
                <a:latin typeface="IranNastaliq" pitchFamily="18" charset="0"/>
                <a:cs typeface="IranNastaliq" pitchFamily="18" charset="0"/>
              </a:rPr>
              <a:t>بانک </a:t>
            </a:r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عامل:صندوق توسعه ملی  وبانک توسعه تعاون ـ - منابع داخلی بانک توسعه تعاون</a:t>
            </a:r>
            <a:endParaRPr lang="fa-IR" sz="3200" dirty="0">
              <a:latin typeface="IranNastaliq" pitchFamily="18" charset="0"/>
              <a:cs typeface="IranNastaliq" pitchFamily="18" charset="0"/>
            </a:endParaRPr>
          </a:p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8393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>
                <a:solidFill>
                  <a:srgbClr val="849133"/>
                </a:solidFill>
                <a:latin typeface="IranNastaliq" pitchFamily="18" charset="0"/>
                <a:cs typeface="IranNastaliq" pitchFamily="18" charset="0"/>
              </a:rPr>
              <a:t>10 ـ بکران دیار شاهرود </a:t>
            </a:r>
            <a:endParaRPr lang="fa-IR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a-IR" b="1" u="sng" dirty="0">
                <a:cs typeface="2  Shiraz" pitchFamily="2" charset="-78"/>
              </a:rPr>
              <a:t>آخرین وضعیت واحد ( بر اساس بازدید انجام شده ):   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7.   فعال              نیمه فعال *                  راکد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8. توليدات فعلی واحد : آجر فشاری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9.وضعیت تولید نسبت به ظرفیت اسمی( راندمان ):  20 درصد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10. اشتغال واحد بر اساس آخرين ليست بيمه :18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11 . نام مديرعامل :   حمیدرضا رستمی                                              12.تلفن همراه مدیر عامل:09121735339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13. شماره تلفن و آخرين آدرس مكاتباتي : شاهرود خیابان ساحلی شمالی ک6 پ21</a:t>
            </a:r>
            <a:endParaRPr lang="en-US" dirty="0">
              <a:cs typeface="2  Shiraz" pitchFamily="2" charset="-78"/>
            </a:endParaRPr>
          </a:p>
          <a:p>
            <a:r>
              <a:rPr lang="fa-IR" b="1" u="sng" dirty="0">
                <a:cs typeface="2  Shiraz" pitchFamily="2" charset="-78"/>
              </a:rPr>
              <a:t>14. تسهیلات بانکی دریافتی :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سرمایه ثابت:          1000میلیون ریال    </a:t>
            </a:r>
            <a:r>
              <a:rPr lang="fa-IR" b="1" dirty="0" smtClean="0">
                <a:cs typeface="2  Shiraz" pitchFamily="2" charset="-78"/>
              </a:rPr>
              <a:t>    </a:t>
            </a:r>
            <a:r>
              <a:rPr lang="fa-IR" b="1" dirty="0">
                <a:cs typeface="2  Shiraz" pitchFamily="2" charset="-78"/>
              </a:rPr>
              <a:t>بانک عامل:  کشاورزی         سرمایه در گردش:            بانک عامل:</a:t>
            </a:r>
            <a:endParaRPr lang="fa-IR" dirty="0">
              <a:cs typeface="2  Shiraz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30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07920885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>
                <a:solidFill>
                  <a:srgbClr val="849133"/>
                </a:solidFill>
                <a:latin typeface="IranNastaliq" pitchFamily="18" charset="0"/>
                <a:cs typeface="IranNastaliq" pitchFamily="18" charset="0"/>
              </a:rPr>
              <a:t>10 ـ بکران دیار شاهرود </a:t>
            </a:r>
            <a:endParaRPr lang="fa-IR" sz="8000" dirty="0">
              <a:solidFill>
                <a:srgbClr val="849133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a-IR" sz="2800" b="1" dirty="0">
                <a:cs typeface="2  Shiraz" pitchFamily="2" charset="-78"/>
              </a:rPr>
              <a:t>15. موانع و مشکلات: 1 ـ رکود ساخت و ساز و بازار فروش 2 ـ عدم تغییر قیمت آجر 3 ـ بدهی به اداره گاز بمبلغ 450 میلیون </a:t>
            </a:r>
            <a:r>
              <a:rPr lang="fa-IR" sz="2800" b="1" dirty="0" smtClean="0">
                <a:cs typeface="2  Shiraz" pitchFamily="2" charset="-78"/>
              </a:rPr>
              <a:t>ریال</a:t>
            </a:r>
          </a:p>
          <a:p>
            <a:pPr marL="0" indent="0">
              <a:buNone/>
            </a:pPr>
            <a:r>
              <a:rPr lang="fa-IR" sz="2800" b="1" dirty="0" smtClean="0">
                <a:cs typeface="2  Shiraz" pitchFamily="2" charset="-78"/>
              </a:rPr>
              <a:t> </a:t>
            </a:r>
            <a:endParaRPr lang="en-US" sz="2800" dirty="0">
              <a:cs typeface="2  Shiraz" pitchFamily="2" charset="-78"/>
            </a:endParaRPr>
          </a:p>
          <a:p>
            <a:r>
              <a:rPr lang="fa-IR" sz="2800" b="1" dirty="0">
                <a:cs typeface="2  Shiraz" pitchFamily="2" charset="-78"/>
              </a:rPr>
              <a:t>4 ـ بدهی به اداره برق بمبلغ 300 میلیون ریال 5 ـ بدهی به اداره امور مالیاتی بمبلغ 300 میلیون ریال 6 ـ افزایش حق بهره برداری از آب از 25 میلیون ریال به 57 میلیون ریال در سال </a:t>
            </a:r>
            <a:r>
              <a:rPr lang="fa-IR" sz="2800" b="1" dirty="0" smtClean="0">
                <a:cs typeface="2  Shiraz" pitchFamily="2" charset="-78"/>
              </a:rPr>
              <a:t>94</a:t>
            </a:r>
          </a:p>
          <a:p>
            <a:pPr marL="0" indent="0">
              <a:buNone/>
            </a:pPr>
            <a:r>
              <a:rPr lang="fa-IR" sz="2800" b="1" dirty="0" smtClean="0">
                <a:cs typeface="2  Shiraz" pitchFamily="2" charset="-78"/>
              </a:rPr>
              <a:t> </a:t>
            </a:r>
          </a:p>
          <a:p>
            <a:r>
              <a:rPr lang="fa-IR" sz="2800" b="1" dirty="0">
                <a:cs typeface="2  Shiraz" pitchFamily="2" charset="-78"/>
              </a:rPr>
              <a:t>16. پیشنهادات:  1 ـ تقسیط و استمهال قبوض برق و گاز مصرفی 2 ـ تقسیط ،  استمهال بدهی به امور مالیاتی 3 ـ اخذ تسهیلات ارزان قیمت </a:t>
            </a:r>
            <a:endParaRPr lang="en-US" sz="2800" dirty="0">
              <a:cs typeface="2  Shiraz" pitchFamily="2" charset="-78"/>
            </a:endParaRPr>
          </a:p>
          <a:p>
            <a:pPr marL="0" indent="0">
              <a:buNone/>
            </a:pP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31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16554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 smtClean="0">
                <a:solidFill>
                  <a:schemeClr val="accent2">
                    <a:lumMod val="75000"/>
                  </a:schemeClr>
                </a:solidFill>
                <a:latin typeface="IranNastaliq" pitchFamily="18" charset="0"/>
                <a:cs typeface="IranNastaliq" pitchFamily="18" charset="0"/>
              </a:rPr>
              <a:t>11 ـ اصغر </a:t>
            </a:r>
            <a:r>
              <a:rPr lang="fa-IR" sz="8000" b="1" dirty="0">
                <a:solidFill>
                  <a:schemeClr val="accent2">
                    <a:lumMod val="75000"/>
                  </a:schemeClr>
                </a:solidFill>
                <a:latin typeface="IranNastaliq" pitchFamily="18" charset="0"/>
                <a:cs typeface="IranNastaliq" pitchFamily="18" charset="0"/>
              </a:rPr>
              <a:t>نادری </a:t>
            </a:r>
            <a:endParaRPr lang="fa-IR" sz="8000" dirty="0">
              <a:solidFill>
                <a:schemeClr val="accent2">
                  <a:lumMod val="75000"/>
                </a:schemeClr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u="sng" dirty="0">
                <a:cs typeface="2  Shiraz" pitchFamily="2" charset="-78"/>
              </a:rPr>
              <a:t>اطلاعات براساس پروانه بهره برداری(سامانه هماهنگ):                                                                 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1. نام واحد:    اصغر نادری   </a:t>
            </a:r>
            <a:endParaRPr lang="fa-IR" b="1" dirty="0" smtClean="0">
              <a:cs typeface="2  Shiraz" pitchFamily="2" charset="-78"/>
            </a:endParaRPr>
          </a:p>
          <a:p>
            <a:r>
              <a:rPr lang="fa-IR" b="1" dirty="0" smtClean="0">
                <a:cs typeface="2  Shiraz" pitchFamily="2" charset="-78"/>
              </a:rPr>
              <a:t>محل </a:t>
            </a:r>
            <a:r>
              <a:rPr lang="fa-IR" b="1" dirty="0">
                <a:cs typeface="2  Shiraz" pitchFamily="2" charset="-78"/>
              </a:rPr>
              <a:t>استقرار واحد : ناحیه صنعتی میامی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2. شماره و تاريخ مجوزهاي بهره برداري:  </a:t>
            </a:r>
            <a:r>
              <a:rPr lang="fa-IR" b="1" dirty="0" smtClean="0">
                <a:cs typeface="2  Shiraz" pitchFamily="2" charset="-78"/>
              </a:rPr>
              <a:t>     </a:t>
            </a:r>
            <a:r>
              <a:rPr lang="fa-IR" b="1" dirty="0">
                <a:cs typeface="2  Shiraz" pitchFamily="2" charset="-78"/>
              </a:rPr>
              <a:t>21833 </a:t>
            </a:r>
            <a:r>
              <a:rPr lang="fa-IR" b="1" dirty="0" smtClean="0">
                <a:cs typeface="2  Shiraz" pitchFamily="2" charset="-78"/>
              </a:rPr>
              <a:t>              </a:t>
            </a:r>
            <a:r>
              <a:rPr lang="fa-IR" b="1" dirty="0">
                <a:cs typeface="2  Shiraz" pitchFamily="2" charset="-78"/>
              </a:rPr>
              <a:t>مورخ : 1/6/93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3. محصولات توليدي :   1. قیر 60 ـ 70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4. ظرفيت اسمي :         1. 37800 تن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5. میزان سرمایه گذاری:         5201          میلیون ریال                  زمین :        5250           متر مربع   زیر بنا:   520     متر مربع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توان برق :   90    کیلووات              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6. اشتغال طبق پروانه بهره برداری :   5     نفر</a:t>
            </a:r>
            <a:endParaRPr lang="fa-IR" dirty="0">
              <a:cs typeface="2  Shiraz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32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956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>
                <a:solidFill>
                  <a:schemeClr val="accent2">
                    <a:lumMod val="75000"/>
                  </a:schemeClr>
                </a:solidFill>
                <a:latin typeface="IranNastaliq" pitchFamily="18" charset="0"/>
                <a:cs typeface="IranNastaliq" pitchFamily="18" charset="0"/>
              </a:rPr>
              <a:t>11 ـ اصغر نادری </a:t>
            </a:r>
            <a:endParaRPr lang="fa-IR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u="sng" dirty="0">
                <a:cs typeface="2  Shiraz" pitchFamily="2" charset="-78"/>
              </a:rPr>
              <a:t>آخرین وضعیت واحد ( بر اساس بازدید انجام شده ):   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7.   </a:t>
            </a:r>
            <a:r>
              <a:rPr lang="fa-IR" b="1" dirty="0" smtClean="0">
                <a:cs typeface="2  Shiraz" pitchFamily="2" charset="-78"/>
              </a:rPr>
              <a:t>فعال             </a:t>
            </a:r>
            <a:r>
              <a:rPr lang="fa-IR" b="1" dirty="0">
                <a:cs typeface="2  Shiraz" pitchFamily="2" charset="-78"/>
              </a:rPr>
              <a:t>نیمه فعال </a:t>
            </a:r>
            <a:r>
              <a:rPr lang="fa-IR" b="1" dirty="0" smtClean="0">
                <a:cs typeface="2  Shiraz" pitchFamily="2" charset="-78"/>
              </a:rPr>
              <a:t>                    راکد</a:t>
            </a:r>
            <a:r>
              <a:rPr lang="fa-IR" b="1" dirty="0">
                <a:cs typeface="2  Shiraz" pitchFamily="2" charset="-78"/>
              </a:rPr>
              <a:t>*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8. توليدات فعلی واحد :  قیر 60 ـ 70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9.وضعیت تولید نسبت به ظرفیت اسمی( راندمان ):   40 درصد 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10. اشتغال واحد بر اساس آخرين ليست بيمه : 3 نفر بدون بیمه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11 . نام مديرعامل:  اصغر نادری                                                                12.تلفن همراه مدیر عامل:09378927133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13. شماره تلفن و آخرين آدرس مكاتباتي :ناحیه صنعتی میامی </a:t>
            </a:r>
            <a:endParaRPr lang="en-US" dirty="0">
              <a:cs typeface="2  Shiraz" pitchFamily="2" charset="-78"/>
            </a:endParaRPr>
          </a:p>
          <a:p>
            <a:r>
              <a:rPr lang="fa-IR" b="1" u="sng" dirty="0">
                <a:cs typeface="2  Shiraz" pitchFamily="2" charset="-78"/>
              </a:rPr>
              <a:t>14. تسهیلات بانکی دریافتی :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سرمایه ثابت:                          بانک عامل:                              سرمایه در گردش:                   </a:t>
            </a:r>
            <a:r>
              <a:rPr lang="fa-IR" b="1" dirty="0" smtClean="0">
                <a:cs typeface="2  Shiraz" pitchFamily="2" charset="-78"/>
              </a:rPr>
              <a:t> </a:t>
            </a:r>
            <a:r>
              <a:rPr lang="fa-IR" b="1" dirty="0">
                <a:cs typeface="2  Shiraz" pitchFamily="2" charset="-78"/>
              </a:rPr>
              <a:t>بانک عامل:</a:t>
            </a:r>
            <a:endParaRPr lang="fa-IR" dirty="0">
              <a:cs typeface="2  Shiraz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33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93140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>
                <a:solidFill>
                  <a:schemeClr val="accent2">
                    <a:lumMod val="75000"/>
                  </a:schemeClr>
                </a:solidFill>
                <a:latin typeface="IranNastaliq" pitchFamily="18" charset="0"/>
                <a:cs typeface="IranNastaliq" pitchFamily="18" charset="0"/>
              </a:rPr>
              <a:t>11 ـ اصغر نادری </a:t>
            </a:r>
            <a:endParaRPr lang="fa-IR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u="sng" dirty="0">
                <a:cs typeface="2  Shiraz" pitchFamily="2" charset="-78"/>
              </a:rPr>
              <a:t>15. موانع و مشکلات:  </a:t>
            </a:r>
            <a:r>
              <a:rPr lang="fa-IR" b="1" dirty="0">
                <a:cs typeface="2  Shiraz" pitchFamily="2" charset="-78"/>
              </a:rPr>
              <a:t>تسهیلات سرمایه در گردش و بوروکراسی پیچیده شرکت نفت جهت دریافت سوخت</a:t>
            </a:r>
            <a:r>
              <a:rPr lang="fa-IR" b="1" u="sng" dirty="0">
                <a:cs typeface="2  Shiraz" pitchFamily="2" charset="-78"/>
              </a:rPr>
              <a:t> </a:t>
            </a:r>
            <a:endParaRPr lang="fa-IR" b="1" u="sng" dirty="0" smtClean="0">
              <a:cs typeface="2  Shiraz" pitchFamily="2" charset="-78"/>
            </a:endParaRPr>
          </a:p>
          <a:p>
            <a:endParaRPr lang="fa-IR" b="1" u="sng" dirty="0">
              <a:cs typeface="2  Shiraz" pitchFamily="2" charset="-78"/>
            </a:endParaRPr>
          </a:p>
          <a:p>
            <a:endParaRPr lang="fa-IR" b="1" u="sng" dirty="0" smtClean="0">
              <a:cs typeface="2  Shiraz" pitchFamily="2" charset="-78"/>
            </a:endParaRPr>
          </a:p>
          <a:p>
            <a:r>
              <a:rPr lang="fa-IR" b="1" u="sng" dirty="0">
                <a:cs typeface="2  Shiraz" pitchFamily="2" charset="-78"/>
              </a:rPr>
              <a:t>16. پیشنهادات:  </a:t>
            </a:r>
            <a:r>
              <a:rPr lang="fa-IR" b="1" dirty="0">
                <a:cs typeface="2  Shiraz" pitchFamily="2" charset="-78"/>
              </a:rPr>
              <a:t>تأمین سوخت واحد بمیزان حداقل 60000 لیتر در ماه و اعطای تسهیلات ارزان قیمت سرمایه در گردش</a:t>
            </a:r>
            <a:r>
              <a:rPr lang="fa-IR" b="1" u="sng" dirty="0">
                <a:cs typeface="2  Shiraz" pitchFamily="2" charset="-78"/>
              </a:rPr>
              <a:t> </a:t>
            </a:r>
            <a:endParaRPr lang="en-US" dirty="0">
              <a:cs typeface="2  Shiraz" pitchFamily="2" charset="-78"/>
            </a:endParaRPr>
          </a:p>
          <a:p>
            <a:pPr marL="0" indent="0">
              <a:buNone/>
            </a:pP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34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12417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 smtClean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</a:rPr>
              <a:t>13ـ علی </a:t>
            </a:r>
            <a:r>
              <a:rPr lang="fa-IR" sz="8000" b="1" dirty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</a:rPr>
              <a:t>اکبر عباسی </a:t>
            </a:r>
            <a:endParaRPr lang="fa-IR" sz="8000" dirty="0">
              <a:solidFill>
                <a:srgbClr val="FFC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a-IR" b="1" u="sng" dirty="0">
                <a:cs typeface="2  Shiraz" pitchFamily="2" charset="-78"/>
              </a:rPr>
              <a:t>اطلاعات براساس پروانه بهره برداری(سامانه هماهنگ):                                                                 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1. نام واحد:    علی اکبر عباسی   </a:t>
            </a:r>
            <a:r>
              <a:rPr lang="fa-IR" b="1" dirty="0" smtClean="0">
                <a:cs typeface="2  Shiraz" pitchFamily="2" charset="-78"/>
              </a:rPr>
              <a:t>      </a:t>
            </a:r>
            <a:r>
              <a:rPr lang="fa-IR" b="1" dirty="0">
                <a:cs typeface="2  Shiraz" pitchFamily="2" charset="-78"/>
              </a:rPr>
              <a:t>محل استقرار واحد : ابراهیم آباد میامی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2. شماره و تاريخ مجوزهاي بهره برداري:     37558                               مورخ : 21/10/89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3. محصولات توليدي :   1. کف پوش سیمانی ، موزائیک ، بلوک دیواری ، جدول سیمانی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4. ظرفيت اسمي :         1. 30000 متر مربع 2 ـ  150 هزار عدد 3 ـ 30000 عدد 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5. میزان سرمایه گذاری:           1380        میلیون ریال           </a:t>
            </a:r>
            <a:endParaRPr lang="fa-IR" b="1" dirty="0" smtClean="0">
              <a:cs typeface="2  Shiraz" pitchFamily="2" charset="-78"/>
            </a:endParaRPr>
          </a:p>
          <a:p>
            <a:r>
              <a:rPr lang="fa-IR" b="1" dirty="0" smtClean="0">
                <a:cs typeface="2  Shiraz" pitchFamily="2" charset="-78"/>
              </a:rPr>
              <a:t>       </a:t>
            </a:r>
            <a:r>
              <a:rPr lang="fa-IR" b="1" dirty="0">
                <a:cs typeface="2  Shiraz" pitchFamily="2" charset="-78"/>
              </a:rPr>
              <a:t>زمین :        3500           متر مربع   زیر بنا:     330   متر مربع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توان برق :   15    کیلووات              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6. اشتغال طبق پروانه بهره برداری :   10     نفر</a:t>
            </a:r>
            <a:endParaRPr lang="fa-IR" dirty="0">
              <a:cs typeface="2  Shiraz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35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2186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</a:rPr>
              <a:t>13ـ علی اکبر عباسی </a:t>
            </a:r>
            <a:endParaRPr lang="fa-IR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u="sng" dirty="0">
                <a:cs typeface="2  Ferdosi" pitchFamily="2" charset="-78"/>
              </a:rPr>
              <a:t>آخرین وضعیت واحد ( بر اساس بازدید انجام شده ):    </a:t>
            </a:r>
            <a:endParaRPr lang="en-US" b="1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7.   فعال               نیمه فعال                    راکد*</a:t>
            </a:r>
            <a:endParaRPr lang="en-US" b="1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8. توليدات فعلی واحد : ندارد  </a:t>
            </a:r>
            <a:endParaRPr lang="en-US" b="1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9.وضعیت تولید نسبت به ظرفیت اسمی( راندمان ):  صفر </a:t>
            </a:r>
            <a:endParaRPr lang="en-US" b="1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10. اشتغال واحد بر اساس آخرين ليست بيمه :ندارد  </a:t>
            </a:r>
            <a:endParaRPr lang="en-US" b="1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11 . نام مديرعامل :         علی اکبر عباسی                                                       12.تلفن همراه مدیر عامل:09196682644</a:t>
            </a:r>
            <a:endParaRPr lang="en-US" b="1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13. شماره تلفن و آخرين آدرس مكاتباتي :ابراهیم آباد میامی </a:t>
            </a:r>
            <a:endParaRPr lang="en-US" b="1" dirty="0">
              <a:cs typeface="2  Ferdosi" pitchFamily="2" charset="-78"/>
            </a:endParaRPr>
          </a:p>
          <a:p>
            <a:r>
              <a:rPr lang="fa-IR" b="1" u="sng" dirty="0">
                <a:cs typeface="2  Ferdosi" pitchFamily="2" charset="-78"/>
              </a:rPr>
              <a:t>14. تسهیلات بانکی دریافتی :</a:t>
            </a:r>
            <a:endParaRPr lang="en-US" b="1" dirty="0">
              <a:cs typeface="2  Ferdosi" pitchFamily="2" charset="-78"/>
            </a:endParaRPr>
          </a:p>
          <a:p>
            <a:r>
              <a:rPr lang="fa-IR" b="1" dirty="0">
                <a:cs typeface="2  Ferdosi" pitchFamily="2" charset="-78"/>
              </a:rPr>
              <a:t>سرمایه ثابت:         --           </a:t>
            </a:r>
            <a:r>
              <a:rPr lang="fa-IR" b="1" dirty="0" smtClean="0">
                <a:cs typeface="2  Ferdosi" pitchFamily="2" charset="-78"/>
              </a:rPr>
              <a:t>        </a:t>
            </a:r>
            <a:r>
              <a:rPr lang="fa-IR" b="1" dirty="0">
                <a:cs typeface="2  Ferdosi" pitchFamily="2" charset="-78"/>
              </a:rPr>
              <a:t>بانک عامل: </a:t>
            </a:r>
            <a:r>
              <a:rPr lang="fa-IR" b="1" dirty="0" smtClean="0">
                <a:cs typeface="2  Ferdosi" pitchFamily="2" charset="-78"/>
              </a:rPr>
              <a:t> </a:t>
            </a:r>
            <a:r>
              <a:rPr lang="fa-IR" b="1" dirty="0">
                <a:cs typeface="2  Ferdosi" pitchFamily="2" charset="-78"/>
              </a:rPr>
              <a:t>--           </a:t>
            </a:r>
            <a:endParaRPr lang="fa-IR" b="1" dirty="0" smtClean="0">
              <a:cs typeface="2  Ferdosi" pitchFamily="2" charset="-78"/>
            </a:endParaRPr>
          </a:p>
          <a:p>
            <a:r>
              <a:rPr lang="fa-IR" b="1" dirty="0" smtClean="0">
                <a:cs typeface="2  Ferdosi" pitchFamily="2" charset="-78"/>
              </a:rPr>
              <a:t>   </a:t>
            </a:r>
            <a:r>
              <a:rPr lang="fa-IR" b="1" dirty="0">
                <a:cs typeface="2  Ferdosi" pitchFamily="2" charset="-78"/>
              </a:rPr>
              <a:t>سرمایه در گردش:  </a:t>
            </a:r>
            <a:r>
              <a:rPr lang="fa-IR" b="1" dirty="0" smtClean="0">
                <a:cs typeface="2  Ferdosi" pitchFamily="2" charset="-78"/>
              </a:rPr>
              <a:t>  </a:t>
            </a:r>
            <a:r>
              <a:rPr lang="fa-IR" b="1" dirty="0">
                <a:cs typeface="2  Ferdosi" pitchFamily="2" charset="-78"/>
              </a:rPr>
              <a:t>--              بانک عامل: --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36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26717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 smtClean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</a:rPr>
              <a:t>13ـ علی اکبر عباسی </a:t>
            </a:r>
            <a:endParaRPr lang="fa-IR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fa-IR" b="1" i="1" dirty="0">
                <a:cs typeface="2  Ferdosi" pitchFamily="2" charset="-78"/>
              </a:rPr>
              <a:t>15. موانع و مشکلات: رکود بازار ساخت و ساز و عدم فروش محصولات </a:t>
            </a:r>
            <a:endParaRPr lang="fa-IR" b="1" i="1" dirty="0" smtClean="0">
              <a:cs typeface="2  Ferdosi" pitchFamily="2" charset="-78"/>
            </a:endParaRPr>
          </a:p>
          <a:p>
            <a:pPr algn="just"/>
            <a:r>
              <a:rPr lang="fa-IR" b="1" i="1" dirty="0">
                <a:cs typeface="2  Ferdosi" pitchFamily="2" charset="-78"/>
              </a:rPr>
              <a:t>16. پیشنهادات:  </a:t>
            </a:r>
            <a:endParaRPr lang="en-US" b="1" dirty="0">
              <a:cs typeface="2  Ferdosi" pitchFamily="2" charset="-78"/>
            </a:endParaRPr>
          </a:p>
          <a:p>
            <a:pPr marL="0" indent="0">
              <a:buNone/>
            </a:pP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37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007804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 smtClean="0">
                <a:solidFill>
                  <a:srgbClr val="FF33CC"/>
                </a:solidFill>
                <a:latin typeface="IranNastaliq" pitchFamily="18" charset="0"/>
                <a:cs typeface="IranNastaliq" pitchFamily="18" charset="0"/>
              </a:rPr>
              <a:t>14 ـ آجر </a:t>
            </a:r>
            <a:r>
              <a:rPr lang="fa-IR" sz="8000" b="1" dirty="0">
                <a:solidFill>
                  <a:srgbClr val="FF33CC"/>
                </a:solidFill>
                <a:latin typeface="IranNastaliq" pitchFamily="18" charset="0"/>
                <a:cs typeface="IranNastaliq" pitchFamily="18" charset="0"/>
              </a:rPr>
              <a:t>ماشینی گوهر دشت میامی </a:t>
            </a:r>
            <a:endParaRPr lang="fa-IR" sz="8000" dirty="0">
              <a:solidFill>
                <a:srgbClr val="FF33CC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a-IR" b="1" u="sng" dirty="0">
                <a:cs typeface="2  Shiraz" pitchFamily="2" charset="-78"/>
              </a:rPr>
              <a:t>اطلاعات براساس پروانه بهره برداری(سامانه هماهنگ):                                                                 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1. نام واحد: آجر ماشینی گوهر دشت میامی                                       </a:t>
            </a:r>
            <a:endParaRPr lang="fa-IR" b="1" dirty="0" smtClean="0">
              <a:cs typeface="2  Shiraz" pitchFamily="2" charset="-78"/>
            </a:endParaRPr>
          </a:p>
          <a:p>
            <a:r>
              <a:rPr lang="fa-IR" b="1" dirty="0" smtClean="0">
                <a:cs typeface="2  Shiraz" pitchFamily="2" charset="-78"/>
              </a:rPr>
              <a:t>محل </a:t>
            </a:r>
            <a:r>
              <a:rPr lang="fa-IR" b="1" dirty="0">
                <a:cs typeface="2  Shiraz" pitchFamily="2" charset="-78"/>
              </a:rPr>
              <a:t>استقرار واحد : میامی ـ روستای کرد آباد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2. شماره و تاريخ مجوزهاي بهره برداري:   </a:t>
            </a:r>
            <a:r>
              <a:rPr lang="fa-IR" b="1" dirty="0" smtClean="0">
                <a:cs typeface="2  Shiraz" pitchFamily="2" charset="-78"/>
              </a:rPr>
              <a:t>  </a:t>
            </a:r>
            <a:r>
              <a:rPr lang="fa-IR" b="1" dirty="0">
                <a:cs typeface="2  Shiraz" pitchFamily="2" charset="-78"/>
              </a:rPr>
              <a:t>44405 </a:t>
            </a:r>
            <a:endParaRPr lang="fa-IR" b="1" dirty="0" smtClean="0">
              <a:cs typeface="2  Shiraz" pitchFamily="2" charset="-78"/>
            </a:endParaRPr>
          </a:p>
          <a:p>
            <a:r>
              <a:rPr lang="fa-IR" b="1" dirty="0" smtClean="0">
                <a:cs typeface="2  Shiraz" pitchFamily="2" charset="-78"/>
              </a:rPr>
              <a:t> </a:t>
            </a:r>
            <a:r>
              <a:rPr lang="fa-IR" b="1" dirty="0">
                <a:cs typeface="2  Shiraz" pitchFamily="2" charset="-78"/>
              </a:rPr>
              <a:t>مورخ : 24/12/90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3. محصولات توليدي :   1. آجر فشاری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4. ظرفيت اسمي :         1. 50 هزار تن 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5. میزان سرمایه گذاری:  8750    میلیون ریال            </a:t>
            </a:r>
            <a:endParaRPr lang="fa-IR" b="1" dirty="0" smtClean="0">
              <a:cs typeface="2  Shiraz" pitchFamily="2" charset="-78"/>
            </a:endParaRPr>
          </a:p>
          <a:p>
            <a:r>
              <a:rPr lang="fa-IR" b="1" dirty="0" smtClean="0">
                <a:cs typeface="2  Shiraz" pitchFamily="2" charset="-78"/>
              </a:rPr>
              <a:t>زمین </a:t>
            </a:r>
            <a:r>
              <a:rPr lang="fa-IR" b="1" dirty="0">
                <a:cs typeface="2  Shiraz" pitchFamily="2" charset="-78"/>
              </a:rPr>
              <a:t>:     36125    متر مربع   زیر بنا:    5730    متر مربع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توان برق :    800   کیلووات              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6. اشتغال طبق پروانه بهره برداری :    11    نفر</a:t>
            </a:r>
            <a:endParaRPr lang="fa-IR" dirty="0">
              <a:cs typeface="2  Shiraz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38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7993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>
                <a:solidFill>
                  <a:srgbClr val="FF33CC"/>
                </a:solidFill>
                <a:latin typeface="IranNastaliq" pitchFamily="18" charset="0"/>
                <a:cs typeface="IranNastaliq" pitchFamily="18" charset="0"/>
              </a:rPr>
              <a:t>14 ـ آجر ماشینی گوهر دشت میامی </a:t>
            </a:r>
            <a:endParaRPr lang="fa-IR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fa-IR" b="1" u="sng" dirty="0">
                <a:cs typeface="2  Shiraz" pitchFamily="2" charset="-78"/>
              </a:rPr>
              <a:t>آخرین وضعیت واحد ( بر اساس بازدید انجام شده ):   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7.   فعال *            نیمه فعال                    راکد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8. توليدات فعلی واحد :  آجر فشاری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9.وضعیت تولید نسبت به ظرفیت اسمی( راندمان ):  چهار ماه اول سال جاری 40 درصد ظرفیت و مابقی سال تا کنون تعطیل بوده است .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10. اشتغال واحد بر اساس آخرين ليست بيمه : 3 نفر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11 . نام مديرعامل :     امید سیفی </a:t>
            </a:r>
            <a:r>
              <a:rPr lang="fa-IR" b="1" dirty="0" smtClean="0">
                <a:cs typeface="2  Shiraz" pitchFamily="2" charset="-78"/>
              </a:rPr>
              <a:t> </a:t>
            </a:r>
            <a:r>
              <a:rPr lang="fa-IR" b="1" dirty="0">
                <a:cs typeface="2  Shiraz" pitchFamily="2" charset="-78"/>
              </a:rPr>
              <a:t>12.تلفن همراه مدیر </a:t>
            </a:r>
            <a:r>
              <a:rPr lang="fa-IR" b="1" dirty="0" smtClean="0">
                <a:cs typeface="2  Shiraz" pitchFamily="2" charset="-78"/>
              </a:rPr>
              <a:t>عامل 09140525661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13. شماره تلفن و آخرين آدرس مكاتباتي : میامی ، روستای کرد آباد ، شرکت آجر ماشینی گوهر دشت تلفن : 09140525661</a:t>
            </a:r>
            <a:endParaRPr lang="en-US" dirty="0">
              <a:cs typeface="2  Shiraz" pitchFamily="2" charset="-78"/>
            </a:endParaRPr>
          </a:p>
          <a:p>
            <a:r>
              <a:rPr lang="fa-IR" b="1" u="sng" dirty="0">
                <a:cs typeface="2  Shiraz" pitchFamily="2" charset="-78"/>
              </a:rPr>
              <a:t>14. تسهیلات بانکی دریافتی :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سرمایه ثابت:  2500 میلیون ریال               بانک عامل:  اقتصاد نوین          سرمایه در گردش:                   بانک عامل:</a:t>
            </a:r>
            <a:endParaRPr lang="fa-IR" dirty="0">
              <a:cs typeface="2  Shiraz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39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3180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6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1- شرکت  تعاونی </a:t>
            </a:r>
            <a:r>
              <a:rPr lang="fa-IR" sz="6000" dirty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ریسندگی نخ میامی </a:t>
            </a:r>
            <a:r>
              <a:rPr lang="fa-IR" sz="6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6000" dirty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شاهرود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3000" dirty="0">
                <a:latin typeface="IranNastaliq" pitchFamily="18" charset="0"/>
                <a:cs typeface="IranNastaliq" pitchFamily="18" charset="0"/>
              </a:rPr>
              <a:t>15. موانع و مشکلات:</a:t>
            </a:r>
          </a:p>
          <a:p>
            <a:r>
              <a:rPr lang="fa-IR" sz="3000" dirty="0">
                <a:latin typeface="IranNastaliq" pitchFamily="18" charset="0"/>
                <a:cs typeface="IranNastaliq" pitchFamily="18" charset="0"/>
              </a:rPr>
              <a:t>1 .  فرسودگی ماشین آلات و نیاز به نوسازی خط تولید 2 ـ کمبود نقدینگی جهت نوسازی خط تولید و تکمیل خط تولید بر مبنای نیازهای روز بازار و کمبود نقدینگی سرمایه در گردش .3 ـ مشکلات ناشی از برخی قوانین تجارت کشوری از قبیل دارایی و بیمه </a:t>
            </a:r>
            <a:endParaRPr lang="fa-IR" sz="3000" dirty="0" smtClean="0">
              <a:latin typeface="IranNastaliq" pitchFamily="18" charset="0"/>
              <a:cs typeface="IranNastaliq" pitchFamily="18" charset="0"/>
            </a:endParaRPr>
          </a:p>
          <a:p>
            <a:endParaRPr lang="fa-IR" sz="3000" dirty="0">
              <a:latin typeface="IranNastaliq" pitchFamily="18" charset="0"/>
              <a:cs typeface="IranNastaliq" pitchFamily="18" charset="0"/>
            </a:endParaRPr>
          </a:p>
          <a:p>
            <a:r>
              <a:rPr lang="fa-IR" sz="3000" dirty="0" smtClean="0">
                <a:latin typeface="IranNastaliq" pitchFamily="18" charset="0"/>
                <a:cs typeface="IranNastaliq" pitchFamily="18" charset="0"/>
              </a:rPr>
              <a:t>16</a:t>
            </a:r>
            <a:r>
              <a:rPr lang="fa-IR" sz="3000" dirty="0">
                <a:latin typeface="IranNastaliq" pitchFamily="18" charset="0"/>
                <a:cs typeface="IranNastaliq" pitchFamily="18" charset="0"/>
              </a:rPr>
              <a:t>. پیشنهادات</a:t>
            </a:r>
            <a:r>
              <a:rPr lang="fa-IR" sz="3000" dirty="0" smtClean="0">
                <a:latin typeface="IranNastaliq" pitchFamily="18" charset="0"/>
                <a:cs typeface="IranNastaliq" pitchFamily="18" charset="0"/>
              </a:rPr>
              <a:t>:</a:t>
            </a:r>
          </a:p>
          <a:p>
            <a:r>
              <a:rPr lang="fa-IR" sz="3000" dirty="0" smtClean="0">
                <a:latin typeface="IranNastaliq" pitchFamily="18" charset="0"/>
                <a:cs typeface="IranNastaliq" pitchFamily="18" charset="0"/>
              </a:rPr>
              <a:t>1 </a:t>
            </a:r>
            <a:r>
              <a:rPr lang="fa-IR" sz="3000" dirty="0">
                <a:latin typeface="IranNastaliq" pitchFamily="18" charset="0"/>
                <a:cs typeface="IranNastaliq" pitchFamily="18" charset="0"/>
              </a:rPr>
              <a:t>.  اعطای تسهیلات ریالی ارزی جهت سرمایه در گردش و سرمایه ثابت با نرخ پایین متناسب با کار واحدهای تولیدی 2 ـ رفع موانع و مشکلات ناشی از قوانین مالیاتی و بیمه و ....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1280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>
                <a:solidFill>
                  <a:srgbClr val="FF33CC"/>
                </a:solidFill>
                <a:latin typeface="IranNastaliq" pitchFamily="18" charset="0"/>
                <a:cs typeface="IranNastaliq" pitchFamily="18" charset="0"/>
              </a:rPr>
              <a:t>14 ـ آجر ماشینی گوهر دشت میامی </a:t>
            </a:r>
            <a:endParaRPr lang="fa-IR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u="sng" dirty="0">
                <a:cs typeface="2  Shiraz" pitchFamily="2" charset="-78"/>
              </a:rPr>
              <a:t>15. موانع و مشکلات:  </a:t>
            </a:r>
            <a:r>
              <a:rPr lang="fa-IR" b="1" dirty="0">
                <a:cs typeface="2  Shiraz" pitchFamily="2" charset="-78"/>
              </a:rPr>
              <a:t>درخواست تسهیلات سرمایه در گردش بمبلغ 2000 میلیون ریال و سرمایه ثابت جهت ساخت سوله بمبلغ 30000 میلیون ریال . پرداخت بدهی برق بمبلغ 170 میلیون ریال که اداره برق با پرداخت این مبلغ بصورت اقساط موافقت ننموده است . رکود بازار ساخت و ساز نیز از دیگر مشکلات واحد مذکور میباشد تا جایی که مبلع 300 میلیون ریال بدهی پرسنل و 100 میلیون ریال بدهی آب واحد مذکور معوق مانده است . </a:t>
            </a:r>
            <a:endParaRPr lang="fa-IR" b="1" dirty="0" smtClean="0">
              <a:cs typeface="2  Shiraz" pitchFamily="2" charset="-78"/>
            </a:endParaRPr>
          </a:p>
          <a:p>
            <a:r>
              <a:rPr lang="fa-IR" b="1" u="sng" dirty="0">
                <a:cs typeface="2  Shiraz" pitchFamily="2" charset="-78"/>
              </a:rPr>
              <a:t>16. پیشنهادات:1 ـ   </a:t>
            </a:r>
            <a:r>
              <a:rPr lang="fa-IR" b="1" dirty="0">
                <a:cs typeface="2  Shiraz" pitchFamily="2" charset="-78"/>
              </a:rPr>
              <a:t>استمهال معوقات سرمایه ثابت دریافتی از بانک اقتصاد نوین 2 ـ  استمهال قبوض آب و برق3 ـ  پرداخت تسهیلات سرمایه در گردش  4 ـ مدیر واحد تقاضای اخذ تسهیلات جهت اجرای طرح توسعه بمنظور تولید آجر سفال  با ابعاد مختلف را دارد</a:t>
            </a:r>
            <a:r>
              <a:rPr lang="fa-IR" b="1" u="sng" dirty="0">
                <a:cs typeface="2  Shiraz" pitchFamily="2" charset="-78"/>
              </a:rPr>
              <a:t> </a:t>
            </a:r>
            <a:endParaRPr lang="en-US" dirty="0">
              <a:cs typeface="2  Shiraz" pitchFamily="2" charset="-78"/>
            </a:endParaRPr>
          </a:p>
          <a:p>
            <a:pPr marL="0" indent="0">
              <a:buNone/>
            </a:pP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40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45021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 smtClean="0">
                <a:solidFill>
                  <a:srgbClr val="00B0F0"/>
                </a:solidFill>
                <a:latin typeface="IranNastaliq" pitchFamily="18" charset="0"/>
                <a:cs typeface="IranNastaliq" pitchFamily="18" charset="0"/>
              </a:rPr>
              <a:t>15 ـ تولیدی </a:t>
            </a:r>
            <a:r>
              <a:rPr lang="fa-IR" sz="8000" b="1" dirty="0">
                <a:solidFill>
                  <a:srgbClr val="00B0F0"/>
                </a:solidFill>
                <a:latin typeface="IranNastaliq" pitchFamily="18" charset="0"/>
                <a:cs typeface="IranNastaliq" pitchFamily="18" charset="0"/>
              </a:rPr>
              <a:t>یخ میامی </a:t>
            </a:r>
            <a:endParaRPr lang="fa-IR" sz="8000" dirty="0">
              <a:solidFill>
                <a:srgbClr val="00B0F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b="1" u="sng" dirty="0">
                <a:cs typeface="2  Shiraz" pitchFamily="2" charset="-78"/>
              </a:rPr>
              <a:t>اطلاعات براساس پروانه بهره برداری(سامانه هماهنگ):                                                                 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1. نام واحد: تولیدی یخ میامی                                                   محل استقرار واحد : میامی جنب پست شار قوی برق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2. شماره و تاريخ مجوزهاي بهره برداري:     1362                               مورخ : 25/2/73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3. محصولات توليدي :   1. یخ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4. ظرفيت اسمي :         1. 5475 تن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5. میزان سرمایه گذاری:    70     </a:t>
            </a:r>
            <a:r>
              <a:rPr lang="fa-IR" b="1" dirty="0" smtClean="0">
                <a:cs typeface="2  Shiraz" pitchFamily="2" charset="-78"/>
              </a:rPr>
              <a:t>    </a:t>
            </a:r>
            <a:r>
              <a:rPr lang="fa-IR" b="1" dirty="0">
                <a:cs typeface="2  Shiraz" pitchFamily="2" charset="-78"/>
              </a:rPr>
              <a:t>میلیون ریال    </a:t>
            </a:r>
            <a:endParaRPr lang="fa-IR" b="1" dirty="0" smtClean="0">
              <a:cs typeface="2  Shiraz" pitchFamily="2" charset="-78"/>
            </a:endParaRPr>
          </a:p>
          <a:p>
            <a:r>
              <a:rPr lang="fa-IR" b="1" dirty="0" smtClean="0">
                <a:cs typeface="2  Shiraz" pitchFamily="2" charset="-78"/>
              </a:rPr>
              <a:t>زمین </a:t>
            </a:r>
            <a:r>
              <a:rPr lang="fa-IR" b="1" dirty="0">
                <a:cs typeface="2  Shiraz" pitchFamily="2" charset="-78"/>
              </a:rPr>
              <a:t>:       1500            متر مربع   زیر بنا:   220     متر مربع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توان برق :   43    کیلووات              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6. اشتغال طبق پروانه بهره برداری :   4     نفر</a:t>
            </a:r>
            <a:endParaRPr lang="fa-IR" dirty="0">
              <a:cs typeface="2  Shiraz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41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0126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>
                <a:solidFill>
                  <a:srgbClr val="00B0F0"/>
                </a:solidFill>
                <a:latin typeface="IranNastaliq" pitchFamily="18" charset="0"/>
                <a:cs typeface="IranNastaliq" pitchFamily="18" charset="0"/>
              </a:rPr>
              <a:t>15 ـ تولیدی یخ میامی </a:t>
            </a:r>
            <a:endParaRPr lang="fa-IR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b="1" u="sng" dirty="0">
                <a:cs typeface="2  Shiraz" pitchFamily="2" charset="-78"/>
              </a:rPr>
              <a:t>آخرین وضعیت واحد ( بر اساس بازدید انجام شده ):   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7.   فعال *              نیمه فعال                    راکد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8. توليدات فعلی واحد :  یخ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9.وضعیت تولید نسبت به ظرفیت اسمی( راندمان ):  10 درصد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10. اشتغال واحد بر اساس آخرين ليست بيمه :1 نفر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11 . نام مديرعامل : حمید عضدی                                                               12.تلفن همراه مدیر عامل: 09125735077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13. شماره تلفن و آخرين آدرس مكاتباتي : میامی جنب پست شار قوی برق</a:t>
            </a:r>
            <a:endParaRPr lang="en-US" dirty="0">
              <a:cs typeface="2  Shiraz" pitchFamily="2" charset="-78"/>
            </a:endParaRPr>
          </a:p>
          <a:p>
            <a:r>
              <a:rPr lang="fa-IR" b="1" u="sng" dirty="0">
                <a:cs typeface="2  Shiraz" pitchFamily="2" charset="-78"/>
              </a:rPr>
              <a:t>14. تسهیلات بانکی دریافتی :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سرمایه ثابت:         --                 بانک عامل:       --       سرمایه در گردش:                    --           بانک عامل: --</a:t>
            </a:r>
            <a:endParaRPr lang="fa-IR" dirty="0">
              <a:cs typeface="2  Shiraz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42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5814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>
                <a:solidFill>
                  <a:srgbClr val="00B0F0"/>
                </a:solidFill>
                <a:latin typeface="IranNastaliq" pitchFamily="18" charset="0"/>
                <a:cs typeface="IranNastaliq" pitchFamily="18" charset="0"/>
              </a:rPr>
              <a:t>15 ـ تولیدی یخ میامی </a:t>
            </a:r>
            <a:endParaRPr lang="fa-IR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u="sng" dirty="0">
                <a:cs typeface="2  Shiraz" pitchFamily="2" charset="-78"/>
              </a:rPr>
              <a:t>15. موانع و مشکلات: </a:t>
            </a:r>
            <a:r>
              <a:rPr lang="fa-IR" b="1" dirty="0">
                <a:cs typeface="2  Shiraz" pitchFamily="2" charset="-78"/>
              </a:rPr>
              <a:t>مشکلات فروش و رکود بازار .    واحد تصمیم به تغییر نام و مالکیت از شرکت به شخص دارد </a:t>
            </a:r>
            <a:r>
              <a:rPr lang="fa-IR" b="1" dirty="0" smtClean="0">
                <a:cs typeface="2  Shiraz" pitchFamily="2" charset="-78"/>
              </a:rPr>
              <a:t>.</a:t>
            </a:r>
          </a:p>
          <a:p>
            <a:r>
              <a:rPr lang="fa-IR" b="1" u="sng" dirty="0">
                <a:cs typeface="2  Shiraz" pitchFamily="2" charset="-78"/>
              </a:rPr>
              <a:t>16. پیشنهادات: </a:t>
            </a:r>
            <a:endParaRPr lang="en-US" dirty="0">
              <a:cs typeface="2  Shiraz" pitchFamily="2" charset="-78"/>
            </a:endParaRPr>
          </a:p>
          <a:p>
            <a:pPr marL="0" indent="0">
              <a:buNone/>
            </a:pP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43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7620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rgbClr val="99FF6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6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16 ـ-شرکت  پارسا گاز </a:t>
            </a:r>
            <a:endParaRPr lang="fa-IR" sz="6000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1. نام واحد:  پارسا گاز          </a:t>
            </a:r>
            <a:r>
              <a:rPr lang="fa-IR" b="1" i="1" dirty="0" smtClean="0">
                <a:latin typeface="Calibri"/>
                <a:ea typeface="Times New Roman"/>
                <a:cs typeface="2  Nazanin"/>
              </a:rPr>
              <a:t>محل </a:t>
            </a:r>
            <a:r>
              <a:rPr lang="fa-IR" b="1" i="1" dirty="0">
                <a:latin typeface="Calibri"/>
                <a:ea typeface="Times New Roman"/>
                <a:cs typeface="2  Nazanin"/>
              </a:rPr>
              <a:t>استقرار واحد : ناحیه صنعتی میامی 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2. شماره و تاريخ مجوزهاي بهره برداري</a:t>
            </a:r>
            <a:r>
              <a:rPr lang="fa-IR" b="1" i="1" dirty="0" smtClean="0">
                <a:latin typeface="Calibri"/>
                <a:ea typeface="Times New Roman"/>
                <a:cs typeface="2  Nazanin"/>
              </a:rPr>
              <a:t>:   </a:t>
            </a:r>
            <a:r>
              <a:rPr lang="fa-IR" b="1" i="1" dirty="0">
                <a:latin typeface="Calibri"/>
                <a:ea typeface="Times New Roman"/>
                <a:cs typeface="2  Nazanin"/>
              </a:rPr>
              <a:t>14123   </a:t>
            </a:r>
            <a:r>
              <a:rPr lang="fa-IR" b="1" i="1" dirty="0" smtClean="0">
                <a:latin typeface="Calibri"/>
                <a:ea typeface="Times New Roman"/>
                <a:cs typeface="2  Nazanin"/>
              </a:rPr>
              <a:t> </a:t>
            </a:r>
            <a:r>
              <a:rPr lang="fa-IR" b="1" i="1" dirty="0">
                <a:latin typeface="Calibri"/>
                <a:ea typeface="Times New Roman"/>
                <a:cs typeface="2  Nazanin"/>
              </a:rPr>
              <a:t>مورخ : 11/9/80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3. محصولات توليدي :   1. پر کردن کپسول گاز مایع 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4. ظرفيت اسمي </a:t>
            </a:r>
            <a:r>
              <a:rPr lang="fa-IR" b="1" i="1" dirty="0" smtClean="0">
                <a:latin typeface="Calibri"/>
                <a:ea typeface="Times New Roman"/>
                <a:cs typeface="2  Nazanin"/>
              </a:rPr>
              <a:t>:         1. 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5. میزان سرمایه گذاری:        4149           میلیون ریال                  زمین :        18656          متر مربع   زیر بنا:   165     متر مربع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توان برق :    75   کیلووات               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r>
              <a:rPr lang="fa-IR" b="1" i="1" dirty="0">
                <a:latin typeface="Calibri"/>
                <a:ea typeface="Times New Roman"/>
                <a:cs typeface="2  Nazanin"/>
              </a:rPr>
              <a:t>6. اشتغال طبق پروانه بهره برداری :    8    نفر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44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8434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rgbClr val="99FF6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6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16- شرکت  پارسا گاز </a:t>
            </a:r>
            <a:endParaRPr lang="fa-IR" sz="6000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</a:pPr>
            <a:r>
              <a:rPr lang="fa-IR" sz="1800" b="1" i="1" u="sng" dirty="0">
                <a:latin typeface="Calibri"/>
                <a:ea typeface="Times New Roman"/>
                <a:cs typeface="B Titr"/>
              </a:rPr>
              <a:t>آخرین وضعیت واحد ( بر اساس بازدید انجام شده ):</a:t>
            </a:r>
            <a:r>
              <a:rPr lang="fa-IR" sz="2800" b="1" i="1" u="sng" dirty="0">
                <a:latin typeface="Calibri"/>
                <a:ea typeface="Times New Roman"/>
                <a:cs typeface="2  Nazanin"/>
              </a:rPr>
              <a:t>    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dirty="0">
                <a:latin typeface="Calibri"/>
                <a:ea typeface="Times New Roman"/>
                <a:cs typeface="2  Nazanin"/>
              </a:rPr>
              <a:t>7</a:t>
            </a:r>
            <a:r>
              <a:rPr lang="fa-IR" b="1" i="1" dirty="0">
                <a:latin typeface="Calibri"/>
                <a:ea typeface="Times New Roman"/>
                <a:cs typeface="2  Nazanin"/>
              </a:rPr>
              <a:t>.   فعال*             نیمه فعال                    راکد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8. توليدات فعلی واحد :  </a:t>
            </a:r>
            <a:r>
              <a:rPr lang="fa-IR" sz="2000" b="1" i="1" dirty="0">
                <a:latin typeface="Calibri"/>
                <a:ea typeface="Times New Roman"/>
                <a:cs typeface="2  Nazanin"/>
              </a:rPr>
              <a:t>پر کردن کپسول گاز مایع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9.وضعیت تولید نسبت به ظرفیت اسمی( راندمان ): صددر صد  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10. اشتغال واحد بر اساس آخرين ليست بيمه : 7 نفر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11 . نام مديرعامل :       اعظم ساربان                                                          12.تلفن همراه مدیر عامل:09121735231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13. شماره تلفن و آخرين آدرس مكاتباتي : شاهرود ناحیه صنعتی میامی تلفن 32653045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sz="2000" b="1" i="1" u="sng" dirty="0">
                <a:latin typeface="Calibri"/>
                <a:ea typeface="Times New Roman"/>
                <a:cs typeface="B Titr"/>
              </a:rPr>
              <a:t>14. تسهیلات بانکی دریافتی :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r>
              <a:rPr lang="fa-IR" b="1" i="1" dirty="0">
                <a:latin typeface="Calibri"/>
                <a:ea typeface="Times New Roman"/>
                <a:cs typeface="2  Nazanin"/>
              </a:rPr>
              <a:t>سرمایه ثابت: </a:t>
            </a:r>
            <a:r>
              <a:rPr lang="fa-IR" b="1" i="1" dirty="0" smtClean="0">
                <a:latin typeface="Calibri"/>
                <a:ea typeface="Times New Roman"/>
                <a:cs typeface="2  Nazanin"/>
              </a:rPr>
              <a:t>   -     </a:t>
            </a:r>
            <a:r>
              <a:rPr lang="fa-IR" b="1" i="1" dirty="0">
                <a:latin typeface="Calibri"/>
                <a:ea typeface="Times New Roman"/>
                <a:cs typeface="2  Nazanin"/>
              </a:rPr>
              <a:t>بانک عامل:       --  </a:t>
            </a:r>
            <a:r>
              <a:rPr lang="fa-IR" b="1" i="1" dirty="0" smtClean="0">
                <a:latin typeface="Calibri"/>
                <a:ea typeface="Times New Roman"/>
                <a:cs typeface="2  Nazanin"/>
              </a:rPr>
              <a:t>  </a:t>
            </a:r>
            <a:r>
              <a:rPr lang="fa-IR" b="1" i="1" dirty="0">
                <a:latin typeface="Calibri"/>
                <a:ea typeface="Times New Roman"/>
                <a:cs typeface="2  Nazanin"/>
              </a:rPr>
              <a:t>سرمایه در گردش:          --                  بانک عامل: --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45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6421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rgbClr val="99FF6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600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16- </a:t>
            </a:r>
            <a:r>
              <a:rPr lang="fa-IR" sz="6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شرکت  پارسا گاز </a:t>
            </a:r>
            <a:endParaRPr lang="fa-IR" sz="6000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i="1" u="sng" dirty="0">
                <a:cs typeface="2  Badr" pitchFamily="2" charset="-78"/>
              </a:rPr>
              <a:t>15. موانع و </a:t>
            </a:r>
            <a:r>
              <a:rPr lang="fa-IR" b="1" i="1" u="sng" dirty="0" smtClean="0">
                <a:cs typeface="2  Badr" pitchFamily="2" charset="-78"/>
              </a:rPr>
              <a:t>مشکلات</a:t>
            </a:r>
            <a:r>
              <a:rPr lang="fa-IR" b="1" i="1" u="sng" dirty="0">
                <a:cs typeface="2  Badr" pitchFamily="2" charset="-78"/>
              </a:rPr>
              <a:t>: ندارد </a:t>
            </a:r>
            <a:endParaRPr lang="fa-IR" b="1" i="1" u="sng" dirty="0" smtClean="0">
              <a:cs typeface="2  Badr" pitchFamily="2" charset="-78"/>
            </a:endParaRPr>
          </a:p>
          <a:p>
            <a:pPr algn="just">
              <a:lnSpc>
                <a:spcPct val="115000"/>
              </a:lnSpc>
            </a:pPr>
            <a:r>
              <a:rPr lang="fa-IR" sz="2800" b="1" i="1" u="sng" dirty="0">
                <a:latin typeface="Calibri"/>
                <a:ea typeface="Times New Roman"/>
                <a:cs typeface="2  Badr" pitchFamily="2" charset="-78"/>
              </a:rPr>
              <a:t>16. </a:t>
            </a:r>
            <a:r>
              <a:rPr lang="fa-IR" b="1" i="1" u="sng" dirty="0">
                <a:latin typeface="Calibri"/>
                <a:ea typeface="Times New Roman"/>
                <a:cs typeface="2  Badr" pitchFamily="2" charset="-78"/>
              </a:rPr>
              <a:t>پیشنهادات: ندارد</a:t>
            </a:r>
            <a:endParaRPr lang="en-US" dirty="0">
              <a:latin typeface="Calibri"/>
              <a:ea typeface="Times New Roman"/>
              <a:cs typeface="2  Badr" pitchFamily="2" charset="-78"/>
            </a:endParaRPr>
          </a:p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46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487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مس عباس آباد </a:t>
            </a:r>
            <a:endParaRPr lang="fa-I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47</a:t>
            </a:fld>
            <a:endParaRPr lang="fa-IR"/>
          </a:p>
        </p:txBody>
      </p:sp>
      <p:sp>
        <p:nvSpPr>
          <p:cNvPr id="4" name="Rectangle 3"/>
          <p:cNvSpPr/>
          <p:nvPr/>
        </p:nvSpPr>
        <p:spPr>
          <a:xfrm>
            <a:off x="1115616" y="1353817"/>
            <a:ext cx="6912768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fa-IR" sz="1400" b="1" i="1" u="sng" dirty="0">
                <a:latin typeface="Calibri"/>
                <a:ea typeface="Times New Roman"/>
                <a:cs typeface="B Titr"/>
              </a:rPr>
              <a:t>آخرین وضعیت واحد ( بر اساس بازدید انجام شده ):</a:t>
            </a:r>
            <a:r>
              <a:rPr lang="fa-IR" sz="2000" b="1" i="1" u="sng" dirty="0">
                <a:latin typeface="Calibri"/>
                <a:ea typeface="Times New Roman"/>
                <a:cs typeface="2  Nazanin"/>
              </a:rPr>
              <a:t>    </a:t>
            </a:r>
            <a:endParaRPr lang="en-US" sz="14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dirty="0">
                <a:latin typeface="Calibri"/>
                <a:ea typeface="Times New Roman"/>
                <a:cs typeface="2  Nazanin"/>
              </a:rPr>
              <a:t>7</a:t>
            </a:r>
            <a:r>
              <a:rPr lang="fa-IR" b="1" i="1" dirty="0">
                <a:latin typeface="Calibri"/>
                <a:ea typeface="Times New Roman"/>
                <a:cs typeface="2  Nazanin"/>
              </a:rPr>
              <a:t>.   فعال*             نیمه فعال                    راکد</a:t>
            </a:r>
            <a:endParaRPr lang="en-US" sz="14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8. توليدات فعلی واحد :  </a:t>
            </a:r>
            <a:r>
              <a:rPr lang="fa-IR" sz="1600" b="1" i="1" dirty="0" smtClean="0">
                <a:latin typeface="Calibri"/>
                <a:ea typeface="Times New Roman"/>
                <a:cs typeface="2  Nazanin"/>
              </a:rPr>
              <a:t>کنسانتره مس</a:t>
            </a:r>
            <a:endParaRPr lang="en-US" sz="14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9.وضعیت تولید نسبت به ظرفیت اسمی( راندمان ): صددر صد  </a:t>
            </a:r>
            <a:endParaRPr lang="en-US" sz="14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10. اشتغال واحد بر اساس آخرين ليست بيمه : </a:t>
            </a:r>
            <a:r>
              <a:rPr lang="fa-IR" b="1" i="1" dirty="0" smtClean="0">
                <a:latin typeface="Calibri"/>
                <a:ea typeface="Times New Roman"/>
                <a:cs typeface="2  Nazanin"/>
              </a:rPr>
              <a:t>105 </a:t>
            </a:r>
            <a:r>
              <a:rPr lang="fa-IR" b="1" i="1" dirty="0">
                <a:latin typeface="Calibri"/>
                <a:ea typeface="Times New Roman"/>
                <a:cs typeface="2  Nazanin"/>
              </a:rPr>
              <a:t>نفر</a:t>
            </a:r>
            <a:endParaRPr lang="en-US" sz="14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11 . نام مديرعامل :       </a:t>
            </a:r>
            <a:r>
              <a:rPr lang="fa-IR" b="1" i="1" dirty="0" smtClean="0">
                <a:latin typeface="Calibri"/>
                <a:ea typeface="Times New Roman"/>
                <a:cs typeface="2  Nazanin"/>
              </a:rPr>
              <a:t>ارد بیطرف12.تلفن </a:t>
            </a:r>
            <a:r>
              <a:rPr lang="fa-IR" b="1" i="1" dirty="0">
                <a:latin typeface="Calibri"/>
                <a:ea typeface="Times New Roman"/>
                <a:cs typeface="2  Nazanin"/>
              </a:rPr>
              <a:t>همراه مدیر عامل</a:t>
            </a:r>
            <a:r>
              <a:rPr lang="fa-IR" b="1" i="1" dirty="0" smtClean="0">
                <a:latin typeface="Calibri"/>
                <a:ea typeface="Times New Roman"/>
                <a:cs typeface="2  Nazanin"/>
              </a:rPr>
              <a:t>: 09121732163</a:t>
            </a:r>
            <a:endParaRPr lang="en-US" sz="14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13. شماره تلفن و آخرين آدرس مكاتباتي : شاهرود </a:t>
            </a:r>
            <a:r>
              <a:rPr lang="fa-IR" b="1" i="1" dirty="0" smtClean="0">
                <a:latin typeface="Calibri"/>
                <a:ea typeface="Times New Roman"/>
                <a:cs typeface="2  Nazanin"/>
              </a:rPr>
              <a:t>خ بایزید بسطامی 32222261</a:t>
            </a:r>
            <a:endParaRPr lang="en-US" sz="14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sz="1600" b="1" i="1" u="sng" dirty="0">
                <a:latin typeface="Calibri"/>
                <a:ea typeface="Times New Roman"/>
                <a:cs typeface="B Titr"/>
              </a:rPr>
              <a:t>14. تسهیلات بانکی دریافتی :</a:t>
            </a:r>
            <a:endParaRPr lang="en-US" sz="1400" dirty="0">
              <a:latin typeface="Calibri"/>
              <a:ea typeface="Times New Roman"/>
              <a:cs typeface="Arial"/>
            </a:endParaRPr>
          </a:p>
          <a:p>
            <a:r>
              <a:rPr lang="fa-IR" b="1" i="1" dirty="0">
                <a:latin typeface="Calibri"/>
                <a:ea typeface="Times New Roman"/>
                <a:cs typeface="2  Nazanin"/>
              </a:rPr>
              <a:t>سرمایه ثابت:    -     بانک عامل:       --    سرمایه در گردش:          --                  بانک عامل: --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700159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مس عباس آباد</a:t>
            </a:r>
            <a:endParaRPr lang="fa-I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48</a:t>
            </a:fld>
            <a:endParaRPr lang="fa-IR"/>
          </a:p>
        </p:txBody>
      </p:sp>
      <p:sp>
        <p:nvSpPr>
          <p:cNvPr id="4" name="Rectangle 3"/>
          <p:cNvSpPr/>
          <p:nvPr/>
        </p:nvSpPr>
        <p:spPr>
          <a:xfrm>
            <a:off x="2286000" y="3067363"/>
            <a:ext cx="4572000" cy="7232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b="1" i="1" u="sng" dirty="0" smtClean="0">
                <a:cs typeface="2  Badr" pitchFamily="2" charset="-78"/>
              </a:rPr>
              <a:t>15. </a:t>
            </a:r>
            <a:r>
              <a:rPr lang="fa-IR" b="1" i="1" u="sng" dirty="0">
                <a:cs typeface="2  Badr" pitchFamily="2" charset="-78"/>
              </a:rPr>
              <a:t>موانع و مشکلات: ندارد </a:t>
            </a:r>
          </a:p>
          <a:p>
            <a:pPr algn="just">
              <a:lnSpc>
                <a:spcPct val="115000"/>
              </a:lnSpc>
            </a:pPr>
            <a:r>
              <a:rPr lang="fa-IR" sz="2000" b="1" i="1" u="sng" dirty="0">
                <a:latin typeface="Calibri"/>
                <a:ea typeface="Times New Roman"/>
                <a:cs typeface="2  Badr" pitchFamily="2" charset="-78"/>
              </a:rPr>
              <a:t>16. </a:t>
            </a:r>
            <a:r>
              <a:rPr lang="fa-IR" b="1" i="1" u="sng" dirty="0">
                <a:latin typeface="Calibri"/>
                <a:ea typeface="Times New Roman"/>
                <a:cs typeface="2  Badr" pitchFamily="2" charset="-78"/>
              </a:rPr>
              <a:t>پیشنهادات: ندارد</a:t>
            </a:r>
            <a:endParaRPr lang="en-US" dirty="0">
              <a:latin typeface="Calibri"/>
              <a:ea typeface="Times New Roman"/>
              <a:cs typeface="2  Bad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368072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34605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a-IR" sz="2800" dirty="0" smtClean="0">
                <a:latin typeface="IranNastaliq" pitchFamily="18" charset="0"/>
                <a:cs typeface="IranNastaliq" pitchFamily="18" charset="0"/>
              </a:rPr>
              <a:t>از توجه شما سپاسگذاریم - پایان                                                                                                                                                                                                                                          تهیه و تنظیم : محمدرضا بنی صفار </a:t>
            </a:r>
            <a:endParaRPr lang="fa-IR" sz="28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49</a:t>
            </a:fld>
            <a:endParaRPr lang="fa-IR"/>
          </a:p>
        </p:txBody>
      </p:sp>
      <p:pic>
        <p:nvPicPr>
          <p:cNvPr id="4" name="Picture 2" descr="C:\Users\Administrator\Desktop\797448044981297028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8208912" cy="5695938"/>
          </a:xfrm>
          <a:prstGeom prst="roundRect">
            <a:avLst>
              <a:gd name="adj" fmla="val 4167"/>
            </a:avLst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82951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 smtClean="0">
                <a:solidFill>
                  <a:srgbClr val="00B050"/>
                </a:solidFill>
                <a:latin typeface="IranNastaliq" pitchFamily="18" charset="0"/>
                <a:cs typeface="IranNastaliq" pitchFamily="18" charset="0"/>
              </a:rPr>
              <a:t>2ـ ریسندگی </a:t>
            </a:r>
            <a:r>
              <a:rPr lang="fa-IR" sz="8000" b="1" dirty="0">
                <a:solidFill>
                  <a:srgbClr val="00B050"/>
                </a:solidFill>
                <a:latin typeface="IranNastaliq" pitchFamily="18" charset="0"/>
                <a:cs typeface="IranNastaliq" pitchFamily="18" charset="0"/>
              </a:rPr>
              <a:t>و رنگرزی  حریر نخ  شاهرود </a:t>
            </a:r>
            <a:endParaRPr lang="fa-IR" sz="8000" dirty="0">
              <a:solidFill>
                <a:srgbClr val="00B05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u="sng" dirty="0">
                <a:cs typeface="2  Badr" pitchFamily="2" charset="-78"/>
              </a:rPr>
              <a:t>اطلاعات براساس پروانه بهره برداری(سامانه هماهنگ):                                                                  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1. نام واحد:   ریسندگی و رنگرزی  حریر نخ  شاهرود                                             محل استقرار واحد : ناحیه صنعتی میامی 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2. شماره و تاريخ مجوزهاي بهره برداري: </a:t>
            </a:r>
            <a:r>
              <a:rPr lang="fa-IR" b="1" dirty="0" smtClean="0">
                <a:cs typeface="2  Badr" pitchFamily="2" charset="-78"/>
              </a:rPr>
              <a:t>     </a:t>
            </a:r>
            <a:r>
              <a:rPr lang="fa-IR" b="1" dirty="0">
                <a:cs typeface="2  Badr" pitchFamily="2" charset="-78"/>
              </a:rPr>
              <a:t>41848 </a:t>
            </a:r>
            <a:r>
              <a:rPr lang="fa-IR" b="1" dirty="0" smtClean="0">
                <a:cs typeface="2  Badr" pitchFamily="2" charset="-78"/>
              </a:rPr>
              <a:t>  </a:t>
            </a:r>
            <a:r>
              <a:rPr lang="fa-IR" b="1" dirty="0">
                <a:cs typeface="2  Badr" pitchFamily="2" charset="-78"/>
              </a:rPr>
              <a:t>مورخ : 28/12/85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3. محصولات توليدي :   1. نخ مخمل 2 ـ نخ اکریلیک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4. ظرفيت اسمي :         1. 200 تن ـ 2 ـ 600 تن 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5. میزان سرمایه گذاری:    </a:t>
            </a:r>
            <a:r>
              <a:rPr lang="fa-IR" b="1" dirty="0" smtClean="0">
                <a:cs typeface="2  Badr" pitchFamily="2" charset="-78"/>
              </a:rPr>
              <a:t>     </a:t>
            </a:r>
            <a:r>
              <a:rPr lang="fa-IR" b="1" dirty="0">
                <a:cs typeface="2  Badr" pitchFamily="2" charset="-78"/>
              </a:rPr>
              <a:t>14340     میلیون ریال                  زمین :       30000            متر مربع   زیر بنا:   2700    متر مربع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توان برق :     150  کیلووات               </a:t>
            </a:r>
            <a:endParaRPr lang="en-US" dirty="0">
              <a:cs typeface="2  Badr" pitchFamily="2" charset="-78"/>
            </a:endParaRPr>
          </a:p>
          <a:p>
            <a:r>
              <a:rPr lang="fa-IR" b="1" dirty="0">
                <a:cs typeface="2  Badr" pitchFamily="2" charset="-78"/>
              </a:rPr>
              <a:t>6. اشتغال طبق پروانه بهره برداری :    35    نفر</a:t>
            </a:r>
            <a:endParaRPr lang="fa-IR" dirty="0">
              <a:cs typeface="2  Bad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4125952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 smtClean="0">
                <a:solidFill>
                  <a:srgbClr val="00B050"/>
                </a:solidFill>
                <a:latin typeface="IranNastaliq" pitchFamily="18" charset="0"/>
                <a:cs typeface="IranNastaliq" pitchFamily="18" charset="0"/>
              </a:rPr>
              <a:t>2ـ </a:t>
            </a:r>
            <a:r>
              <a:rPr lang="fa-IR" sz="8000" b="1" dirty="0">
                <a:solidFill>
                  <a:srgbClr val="00B050"/>
                </a:solidFill>
                <a:latin typeface="IranNastaliq" pitchFamily="18" charset="0"/>
                <a:cs typeface="IranNastaliq" pitchFamily="18" charset="0"/>
              </a:rPr>
              <a:t>ریسندگی و رنگرزی  حریر نخ  شاهرود </a:t>
            </a:r>
            <a:endParaRPr lang="fa-IR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b="1" u="sng" dirty="0">
                <a:cs typeface="2  Shiraz" pitchFamily="2" charset="-78"/>
              </a:rPr>
              <a:t>آخرین وضعیت واحد ( بر اساس بازدید انجام شده ):   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7.   فعال               نیمه فعال                    راکد*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8. توليدات فعلی واحد : ندارد  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9.وضعیت تولید نسبت به ظرفیت اسمی( راندمان ):  صفر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10. اشتغال واحد بر اساس آخرين ليست بيمه :صفر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11 . نام مديرعامل :        رحمت ا... اسلامیان                                         12.تلفن همراه مدیر عامل:09123254907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13. شماره تلفن و آخرين آدرس مكاتباتي : تهران خ نوفل نوشاتو ساختمان پیونیا پ32 طبقه یک واحد غربی</a:t>
            </a:r>
            <a:endParaRPr lang="en-US" dirty="0">
              <a:cs typeface="2  Shiraz" pitchFamily="2" charset="-78"/>
            </a:endParaRPr>
          </a:p>
          <a:p>
            <a:r>
              <a:rPr lang="fa-IR" b="1" u="sng" dirty="0">
                <a:cs typeface="2  Shiraz" pitchFamily="2" charset="-78"/>
              </a:rPr>
              <a:t>14. تسهیلات بانکی دریافتی :</a:t>
            </a:r>
            <a:endParaRPr lang="en-US" dirty="0">
              <a:cs typeface="2  Shiraz" pitchFamily="2" charset="-78"/>
            </a:endParaRPr>
          </a:p>
          <a:p>
            <a:r>
              <a:rPr lang="fa-IR" b="1" dirty="0">
                <a:cs typeface="2  Shiraz" pitchFamily="2" charset="-78"/>
              </a:rPr>
              <a:t>سرمایه ثابت:   1 ـ    5500 میلیون ریال  2 ـ 2000 میلیون ریال     بانک عامل:       صادرات  و سپه    </a:t>
            </a:r>
            <a:endParaRPr lang="fa-IR" b="1" dirty="0" smtClean="0">
              <a:cs typeface="2  Shiraz" pitchFamily="2" charset="-78"/>
            </a:endParaRPr>
          </a:p>
          <a:p>
            <a:r>
              <a:rPr lang="fa-IR" b="1" dirty="0" smtClean="0">
                <a:cs typeface="2  Shiraz" pitchFamily="2" charset="-78"/>
              </a:rPr>
              <a:t> </a:t>
            </a:r>
            <a:r>
              <a:rPr lang="fa-IR" b="1" dirty="0">
                <a:cs typeface="2  Shiraz" pitchFamily="2" charset="-78"/>
              </a:rPr>
              <a:t>سرمایه در گردش:                      بانک عامل:</a:t>
            </a:r>
            <a:endParaRPr lang="fa-IR" dirty="0">
              <a:cs typeface="2  Shiraz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0531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a-IR" sz="8000" b="1" dirty="0" smtClean="0">
                <a:solidFill>
                  <a:srgbClr val="00B050"/>
                </a:solidFill>
                <a:latin typeface="IranNastaliq" pitchFamily="18" charset="0"/>
                <a:cs typeface="IranNastaliq" pitchFamily="18" charset="0"/>
              </a:rPr>
              <a:t>2ـ </a:t>
            </a:r>
            <a:r>
              <a:rPr lang="fa-IR" sz="8000" b="1" dirty="0">
                <a:solidFill>
                  <a:srgbClr val="00B050"/>
                </a:solidFill>
                <a:latin typeface="IranNastaliq" pitchFamily="18" charset="0"/>
                <a:cs typeface="IranNastaliq" pitchFamily="18" charset="0"/>
              </a:rPr>
              <a:t>ریسندگی و رنگرزی  حریر نخ  شاهرود </a:t>
            </a:r>
            <a:endParaRPr lang="fa-IR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b="1" i="1" u="sng" dirty="0"/>
              <a:t>15. موانع و مشکلات:  تکنولوژی پایین و خط تولید فرسوده </a:t>
            </a:r>
            <a:endParaRPr lang="fa-IR" b="1" i="1" u="sng" dirty="0" smtClean="0"/>
          </a:p>
          <a:p>
            <a:r>
              <a:rPr lang="fa-IR" b="1" i="1" u="sng" dirty="0"/>
              <a:t>16. پیشنهادات:  اعطای تسهیلات ارزان قیمت جهت ترمیم خط تولید و به روز نمودن  تکنولوژی  2 ـ استمهال معوقات بانکی </a:t>
            </a:r>
            <a:endParaRPr lang="en-US" dirty="0"/>
          </a:p>
          <a:p>
            <a:pPr marL="0" indent="0">
              <a:buNone/>
            </a:pP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1278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6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3- </a:t>
            </a:r>
            <a:r>
              <a:rPr lang="fa-IR" sz="6000" dirty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تعاونی تولیدی نازگل سرحد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</a:pPr>
            <a:r>
              <a:rPr lang="fa-IR" sz="1600" b="1" i="1" u="sng" dirty="0">
                <a:latin typeface="Calibri"/>
                <a:ea typeface="Times New Roman"/>
                <a:cs typeface="B Titr"/>
              </a:rPr>
              <a:t>اطلاعات براساس پروانه بهره برداری(سامانه هماهنگ):                                                                  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1. نام واحد:   تعاونی تولیدی نازگل سرحد                                                 محل استقرار واحد : ناحیه صنعتی میامی 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2. شماره و تاريخ مجوزهاي بهره برداري:      45099                              مورخ : 8/11/92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3. محصولات توليدي :   1. کاغذ توالت ، دستمال کاغذی جعبه ای ، حوله کاغذی ، پوشک معمولی بچه ، نوار بهداشتی 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4. ظرفيت اسمي :         1. 100 تن 2 ـ 118 تن 3 ـ 100 تن ـ 131 تن ـ 626 تن 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5. میزان سرمایه گذاری:      4214             میلیون ریال           </a:t>
            </a:r>
            <a:endParaRPr lang="fa-IR" b="1" i="1" dirty="0" smtClean="0">
              <a:latin typeface="Calibri"/>
              <a:ea typeface="Times New Roman"/>
              <a:cs typeface="2  Nazanin"/>
            </a:endParaRPr>
          </a:p>
          <a:p>
            <a:pPr>
              <a:lnSpc>
                <a:spcPct val="115000"/>
              </a:lnSpc>
            </a:pPr>
            <a:r>
              <a:rPr lang="fa-IR" b="1" i="1" dirty="0" smtClean="0">
                <a:latin typeface="Calibri"/>
                <a:ea typeface="Times New Roman"/>
                <a:cs typeface="2  Nazanin"/>
              </a:rPr>
              <a:t>زمین </a:t>
            </a:r>
            <a:r>
              <a:rPr lang="fa-IR" b="1" i="1" dirty="0">
                <a:latin typeface="Calibri"/>
                <a:ea typeface="Times New Roman"/>
                <a:cs typeface="2  Nazanin"/>
              </a:rPr>
              <a:t>:      10000             متر مربع   زیر بنا:   1450     متر مربع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توان برق :  90     کیلووات               </a:t>
            </a:r>
            <a:endParaRPr lang="en-US" sz="2000" dirty="0">
              <a:latin typeface="Calibri"/>
              <a:ea typeface="Times New Roman"/>
              <a:cs typeface="Arial"/>
            </a:endParaRPr>
          </a:p>
          <a:p>
            <a:r>
              <a:rPr lang="fa-IR" b="1" i="1" dirty="0">
                <a:latin typeface="Calibri"/>
                <a:ea typeface="Times New Roman"/>
                <a:cs typeface="2  Nazanin"/>
              </a:rPr>
              <a:t>6. اشتغال طبق پروانه بهره برداری :        نفر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7309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6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3- </a:t>
            </a:r>
            <a:r>
              <a:rPr lang="fa-IR" sz="6000" dirty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تعاونی تولیدی نازگل سرحد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</a:pPr>
            <a:r>
              <a:rPr lang="fa-IR" sz="1800" b="1" i="1" u="sng" dirty="0">
                <a:latin typeface="Calibri"/>
                <a:ea typeface="Times New Roman"/>
                <a:cs typeface="B Titr"/>
              </a:rPr>
              <a:t>آخرین وضعیت واحد ( بر اساس بازدید انجام شده ):</a:t>
            </a:r>
            <a:r>
              <a:rPr lang="fa-IR" sz="2800" b="1" i="1" u="sng" dirty="0">
                <a:latin typeface="Calibri"/>
                <a:ea typeface="Times New Roman"/>
                <a:cs typeface="2  Nazanin"/>
              </a:rPr>
              <a:t>    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dirty="0">
                <a:latin typeface="Calibri"/>
                <a:ea typeface="Times New Roman"/>
                <a:cs typeface="2  Nazanin"/>
              </a:rPr>
              <a:t>7</a:t>
            </a:r>
            <a:r>
              <a:rPr lang="fa-IR" b="1" i="1" dirty="0">
                <a:latin typeface="Calibri"/>
                <a:ea typeface="Times New Roman"/>
                <a:cs typeface="2  Nazanin"/>
              </a:rPr>
              <a:t>.   فعال *              نیمه فعال                    راکد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8. توليدات فعلی واحد :  </a:t>
            </a:r>
            <a:r>
              <a:rPr lang="fa-IR" sz="2000" b="1" i="1" dirty="0">
                <a:latin typeface="Calibri"/>
                <a:ea typeface="Times New Roman"/>
                <a:cs typeface="2  Nazanin"/>
              </a:rPr>
              <a:t>   1. کاغذ توالت ، دستمال کاغذی جعبه ای ، حوله کاغذی ، پوشک معمولی بچه ، نوار بهداشتی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9.وضعیت تولید نسبت به ظرفیت اسمی( راندمان ):  70 درصد 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10. اشتغال واحد بر اساس آخرين ليست بيمه :23 نفر 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11 . نام مديرعامل :   </a:t>
            </a:r>
            <a:r>
              <a:rPr lang="fa-IR" sz="1800" dirty="0">
                <a:latin typeface="Calibri"/>
                <a:ea typeface="Times New Roman"/>
                <a:cs typeface="B Titr"/>
              </a:rPr>
              <a:t>نوروز بیاری</a:t>
            </a:r>
            <a:r>
              <a:rPr lang="fa-IR" b="1" i="1" dirty="0">
                <a:latin typeface="Calibri"/>
                <a:ea typeface="Times New Roman"/>
                <a:cs typeface="2  Nazanin"/>
              </a:rPr>
              <a:t>                                                             12.تلفن همراه مدیر عامل:09125734619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b="1" i="1" dirty="0">
                <a:latin typeface="Calibri"/>
                <a:ea typeface="Times New Roman"/>
                <a:cs typeface="2  Nazanin"/>
              </a:rPr>
              <a:t>13. شماره تلفن و آخرين آدرس مكاتباتي : نایه صنعتی میامی 32653355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a-IR" sz="2000" b="1" i="1" u="sng" dirty="0">
                <a:latin typeface="Calibri"/>
                <a:ea typeface="Times New Roman"/>
                <a:cs typeface="B Titr"/>
              </a:rPr>
              <a:t>14. تسهیلات بانکی دریافتی :</a:t>
            </a:r>
            <a:endParaRPr lang="en-US" sz="1800" dirty="0">
              <a:latin typeface="Calibri"/>
              <a:ea typeface="Times New Roman"/>
              <a:cs typeface="Arial"/>
            </a:endParaRPr>
          </a:p>
          <a:p>
            <a:r>
              <a:rPr lang="fa-IR" b="1" i="1" dirty="0">
                <a:latin typeface="Calibri"/>
                <a:ea typeface="Times New Roman"/>
                <a:cs typeface="2  Nazanin"/>
              </a:rPr>
              <a:t>سرمایه ثابت:                          بانک عامل:                              سرمایه در گردش:                                   بانک عامل: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38D35-C51D-4976-908E-7AC76BEF5063}" type="slidenum">
              <a:rPr lang="fa-IR" smtClean="0"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18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250" autoRev="1" fill="remov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250" autoRev="1" fill="remov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250" autoRev="1" fill="remov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autoRev="1" fill="remov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4228</Words>
  <Application>Microsoft Office PowerPoint</Application>
  <PresentationFormat>On-screen Show (4:3)</PresentationFormat>
  <Paragraphs>430</Paragraphs>
  <Slides>49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Oriel</vt:lpstr>
      <vt:lpstr>           بسمه تعالی پایش اطلاعات  واحدهای صنعتی  شهرستان میامی     </vt:lpstr>
      <vt:lpstr>1- شرکت  تعاونی ریسندگی نخ میامی  شاهرود </vt:lpstr>
      <vt:lpstr>1- شرکت  تعاونی ریسندگی نخ میامی  شاهرود </vt:lpstr>
      <vt:lpstr>1- شرکت  تعاونی ریسندگی نخ میامی  شاهرود </vt:lpstr>
      <vt:lpstr>2ـ ریسندگی و رنگرزی  حریر نخ  شاهرود </vt:lpstr>
      <vt:lpstr>2ـ ریسندگی و رنگرزی  حریر نخ  شاهرود </vt:lpstr>
      <vt:lpstr>2ـ ریسندگی و رنگرزی  حریر نخ  شاهرود </vt:lpstr>
      <vt:lpstr>3- تعاونی تولیدی نازگل سرحد </vt:lpstr>
      <vt:lpstr>3- تعاونی تولیدی نازگل سرحد </vt:lpstr>
      <vt:lpstr>3- تعاونی تولیدی نازگل سرحد </vt:lpstr>
      <vt:lpstr>4- معادن کاریز شهر </vt:lpstr>
      <vt:lpstr>4- معادن کاریز شهر </vt:lpstr>
      <vt:lpstr>4- معادن کاریز شهر </vt:lpstr>
      <vt:lpstr>5-کارخانه آسفالت نام آوران راه و ابنیه </vt:lpstr>
      <vt:lpstr>5- کارخانه آسفالت نام آوران راه و ابنیه </vt:lpstr>
      <vt:lpstr>5- کارخانه آسفالت نام آوران راه و ابنیه </vt:lpstr>
      <vt:lpstr>6 ـ   شرکت خجسته رنگ شاهرود</vt:lpstr>
      <vt:lpstr>6 ـ   شرکت خجسته رنگ شاهرود</vt:lpstr>
      <vt:lpstr>6 ـ   شرکت خجسته رنگ شاهرود</vt:lpstr>
      <vt:lpstr>7 ـ صنایع سلولزی و کاغذی شاهرود </vt:lpstr>
      <vt:lpstr>7 ـ صنایع سلولزی و کاغذی شاهرود </vt:lpstr>
      <vt:lpstr>7 ـ صنایع سلولزی و کاغذی شاهرود </vt:lpstr>
      <vt:lpstr>8 ـ سیاوش مرحمتی </vt:lpstr>
      <vt:lpstr>8 ـ سیاوش مرحمتی </vt:lpstr>
      <vt:lpstr>8 ـ سیاوش مرحمتی </vt:lpstr>
      <vt:lpstr>9 ـشن و ماسه ، آسفالت و بتن راهسازان کویر شاهرود </vt:lpstr>
      <vt:lpstr>9 ـشن و ماسه ، آسفالت و بتن راهسازان کویر شاهرود </vt:lpstr>
      <vt:lpstr>9 ـشن و ماسه ، آسفالت و بتن راهسازان کویر شاهرود </vt:lpstr>
      <vt:lpstr>10 ـ بکران دیار شاهرود </vt:lpstr>
      <vt:lpstr>10 ـ بکران دیار شاهرود </vt:lpstr>
      <vt:lpstr>10 ـ بکران دیار شاهرود </vt:lpstr>
      <vt:lpstr>11 ـ اصغر نادری </vt:lpstr>
      <vt:lpstr>11 ـ اصغر نادری </vt:lpstr>
      <vt:lpstr>11 ـ اصغر نادری </vt:lpstr>
      <vt:lpstr>13ـ علی اکبر عباسی </vt:lpstr>
      <vt:lpstr>13ـ علی اکبر عباسی </vt:lpstr>
      <vt:lpstr>13ـ علی اکبر عباسی </vt:lpstr>
      <vt:lpstr>14 ـ آجر ماشینی گوهر دشت میامی </vt:lpstr>
      <vt:lpstr>14 ـ آجر ماشینی گوهر دشت میامی </vt:lpstr>
      <vt:lpstr>14 ـ آجر ماشینی گوهر دشت میامی </vt:lpstr>
      <vt:lpstr>15 ـ تولیدی یخ میامی </vt:lpstr>
      <vt:lpstr>15 ـ تولیدی یخ میامی </vt:lpstr>
      <vt:lpstr>15 ـ تولیدی یخ میامی </vt:lpstr>
      <vt:lpstr>16 ـ-شرکت  پارسا گاز </vt:lpstr>
      <vt:lpstr>16- شرکت  پارسا گاز </vt:lpstr>
      <vt:lpstr>16- شرکت  پارسا گاز </vt:lpstr>
      <vt:lpstr>مس عباس آباد </vt:lpstr>
      <vt:lpstr>مس عباس آباد</vt:lpstr>
      <vt:lpstr>از توجه شما سپاسگذاریم - پایان                                                                                                                                                                                                                                          تهیه و تنظیم : محمدرضا بنی صفار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پایش واحدهای صنعتی شهرستان میامی     </dc:title>
  <dc:creator>It</dc:creator>
  <cp:lastModifiedBy>It</cp:lastModifiedBy>
  <cp:revision>133</cp:revision>
  <dcterms:created xsi:type="dcterms:W3CDTF">2015-11-24T07:19:28Z</dcterms:created>
  <dcterms:modified xsi:type="dcterms:W3CDTF">2018-01-16T10:18:09Z</dcterms:modified>
</cp:coreProperties>
</file>