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323" r:id="rId2"/>
    <p:sldId id="256" r:id="rId3"/>
    <p:sldId id="257" r:id="rId4"/>
    <p:sldId id="258" r:id="rId5"/>
    <p:sldId id="275" r:id="rId6"/>
    <p:sldId id="276" r:id="rId7"/>
    <p:sldId id="259" r:id="rId8"/>
    <p:sldId id="324" r:id="rId9"/>
    <p:sldId id="260" r:id="rId10"/>
    <p:sldId id="261" r:id="rId11"/>
    <p:sldId id="333" r:id="rId12"/>
    <p:sldId id="277" r:id="rId13"/>
    <p:sldId id="279" r:id="rId14"/>
    <p:sldId id="278" r:id="rId15"/>
    <p:sldId id="263" r:id="rId16"/>
    <p:sldId id="328" r:id="rId17"/>
    <p:sldId id="329" r:id="rId18"/>
    <p:sldId id="334" r:id="rId19"/>
    <p:sldId id="264" r:id="rId20"/>
    <p:sldId id="280" r:id="rId21"/>
    <p:sldId id="281" r:id="rId22"/>
    <p:sldId id="265" r:id="rId23"/>
    <p:sldId id="282" r:id="rId24"/>
    <p:sldId id="284" r:id="rId25"/>
    <p:sldId id="286" r:id="rId26"/>
    <p:sldId id="321" r:id="rId27"/>
    <p:sldId id="288" r:id="rId28"/>
    <p:sldId id="289" r:id="rId29"/>
    <p:sldId id="267" r:id="rId30"/>
    <p:sldId id="290" r:id="rId31"/>
    <p:sldId id="292" r:id="rId32"/>
    <p:sldId id="294" r:id="rId33"/>
    <p:sldId id="295" r:id="rId34"/>
    <p:sldId id="296" r:id="rId35"/>
    <p:sldId id="298" r:id="rId36"/>
    <p:sldId id="299" r:id="rId37"/>
    <p:sldId id="269" r:id="rId38"/>
    <p:sldId id="322" r:id="rId39"/>
    <p:sldId id="300" r:id="rId40"/>
    <p:sldId id="301" r:id="rId41"/>
    <p:sldId id="273" r:id="rId42"/>
    <p:sldId id="302" r:id="rId43"/>
    <p:sldId id="304" r:id="rId44"/>
    <p:sldId id="305" r:id="rId45"/>
    <p:sldId id="306" r:id="rId46"/>
    <p:sldId id="307" r:id="rId47"/>
    <p:sldId id="308" r:id="rId48"/>
    <p:sldId id="309" r:id="rId49"/>
    <p:sldId id="312" r:id="rId50"/>
    <p:sldId id="314" r:id="rId51"/>
    <p:sldId id="316" r:id="rId52"/>
    <p:sldId id="317" r:id="rId53"/>
    <p:sldId id="318" r:id="rId54"/>
    <p:sldId id="325" r:id="rId55"/>
    <p:sldId id="326" r:id="rId56"/>
    <p:sldId id="327" r:id="rId57"/>
    <p:sldId id="331" r:id="rId58"/>
    <p:sldId id="332" r:id="rId59"/>
    <p:sldId id="330" r:id="rId6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CCC00"/>
    <a:srgbClr val="00CC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47" autoAdjust="0"/>
    <p:restoredTop sz="94671" autoAdjust="0"/>
  </p:normalViewPr>
  <p:slideViewPr>
    <p:cSldViewPr>
      <p:cViewPr varScale="1">
        <p:scale>
          <a:sx n="87" d="100"/>
          <a:sy n="87" d="100"/>
        </p:scale>
        <p:origin x="-146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6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E12240A-CBEA-4BF9-BEC7-AB4E564B1688}" type="datetimeFigureOut">
              <a:rPr lang="fa-IR" smtClean="0"/>
              <a:t>04/29/1439</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DDD82B6C-F4B3-4D60-A8DB-43B9287E4318}"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12240A-CBEA-4BF9-BEC7-AB4E564B1688}" type="datetimeFigureOut">
              <a:rPr lang="fa-IR" smtClean="0"/>
              <a:t>04/29/1439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DD82B6C-F4B3-4D60-A8DB-43B9287E4318}"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12240A-CBEA-4BF9-BEC7-AB4E564B1688}" type="datetimeFigureOut">
              <a:rPr lang="fa-IR" smtClean="0"/>
              <a:t>04/29/1439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DD82B6C-F4B3-4D60-A8DB-43B9287E4318}"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12240A-CBEA-4BF9-BEC7-AB4E564B1688}" type="datetimeFigureOut">
              <a:rPr lang="fa-IR" smtClean="0"/>
              <a:t>04/29/1439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DD82B6C-F4B3-4D60-A8DB-43B9287E4318}"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E12240A-CBEA-4BF9-BEC7-AB4E564B1688}" type="datetimeFigureOut">
              <a:rPr lang="fa-IR" smtClean="0"/>
              <a:t>04/29/1439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DD82B6C-F4B3-4D60-A8DB-43B9287E4318}"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E12240A-CBEA-4BF9-BEC7-AB4E564B1688}" type="datetimeFigureOut">
              <a:rPr lang="fa-IR" smtClean="0"/>
              <a:t>04/29/1439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DD82B6C-F4B3-4D60-A8DB-43B9287E4318}"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E12240A-CBEA-4BF9-BEC7-AB4E564B1688}" type="datetimeFigureOut">
              <a:rPr lang="fa-IR" smtClean="0"/>
              <a:t>04/29/1439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DD82B6C-F4B3-4D60-A8DB-43B9287E4318}"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12240A-CBEA-4BF9-BEC7-AB4E564B1688}" type="datetimeFigureOut">
              <a:rPr lang="fa-IR" smtClean="0"/>
              <a:t>04/29/1439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DD82B6C-F4B3-4D60-A8DB-43B9287E4318}"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12240A-CBEA-4BF9-BEC7-AB4E564B1688}" type="datetimeFigureOut">
              <a:rPr lang="fa-IR" smtClean="0"/>
              <a:t>04/29/1439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DD82B6C-F4B3-4D60-A8DB-43B9287E4318}"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E12240A-CBEA-4BF9-BEC7-AB4E564B1688}" type="datetimeFigureOut">
              <a:rPr lang="fa-IR" smtClean="0"/>
              <a:t>04/29/1439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DD82B6C-F4B3-4D60-A8DB-43B9287E4318}"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E12240A-CBEA-4BF9-BEC7-AB4E564B1688}" type="datetimeFigureOut">
              <a:rPr lang="fa-IR" smtClean="0"/>
              <a:t>04/29/1439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DDD82B6C-F4B3-4D60-A8DB-43B9287E4318}" type="slidenum">
              <a:rPr lang="fa-IR" smtClean="0"/>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12240A-CBEA-4BF9-BEC7-AB4E564B1688}" type="datetimeFigureOut">
              <a:rPr lang="fa-IR" smtClean="0"/>
              <a:t>04/29/1439</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D82B6C-F4B3-4D60-A8DB-43B9287E4318}" type="slidenum">
              <a:rPr lang="fa-IR" smtClean="0"/>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2.wav"/><Relationship Id="rId1" Type="http://schemas.microsoft.com/office/2007/relationships/media" Target="../media/media2.wav"/><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xml.rels><?xml version="1.0" encoding="UTF-8" standalone="yes"?>
<Relationships xmlns="http://schemas.openxmlformats.org/package/2006/relationships"><Relationship Id="rId3" Type="http://schemas.openxmlformats.org/officeDocument/2006/relationships/audio" Target="../media/media3.wav"/><Relationship Id="rId2" Type="http://schemas.microsoft.com/office/2007/relationships/media" Target="../media/media3.wav"/><Relationship Id="rId1" Type="http://schemas.openxmlformats.org/officeDocument/2006/relationships/tags" Target="../tags/tag1.xml"/><Relationship Id="rId5" Type="http://schemas.openxmlformats.org/officeDocument/2006/relationships/image" Target="../media/image3.png"/><Relationship Id="rId4"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media4.wav"/><Relationship Id="rId2" Type="http://schemas.microsoft.com/office/2007/relationships/media" Target="../media/media4.wav"/><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5.wav"/><Relationship Id="rId1" Type="http://schemas.microsoft.com/office/2007/relationships/media" Target="../media/media5.wav"/><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6.wav"/><Relationship Id="rId1" Type="http://schemas.microsoft.com/office/2007/relationships/media" Target="../media/media6.wav"/><Relationship Id="rId5" Type="http://schemas.openxmlformats.org/officeDocument/2006/relationships/image" Target="../media/image3.png"/><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audio" Target="../media/media7.wav"/><Relationship Id="rId2" Type="http://schemas.microsoft.com/office/2007/relationships/media" Target="../media/media7.wav"/><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483768" y="620688"/>
            <a:ext cx="4104456"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971600" y="3933056"/>
            <a:ext cx="7128792" cy="27363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r>
              <a:rPr lang="fa-IR" sz="6000" dirty="0" smtClean="0">
                <a:solidFill>
                  <a:schemeClr val="accent5">
                    <a:lumMod val="75000"/>
                  </a:schemeClr>
                </a:solidFill>
                <a:latin typeface="IranNastaliq" pitchFamily="18" charset="0"/>
                <a:cs typeface="IranNastaliq" pitchFamily="18" charset="0"/>
              </a:rPr>
              <a:t>سازمان صنعت ، معدن و تجارت استان سمنان </a:t>
            </a:r>
          </a:p>
          <a:p>
            <a:pPr algn="ctr"/>
            <a:r>
              <a:rPr lang="fa-IR" sz="6000" dirty="0" smtClean="0">
                <a:solidFill>
                  <a:srgbClr val="0070C0"/>
                </a:solidFill>
                <a:latin typeface="IranNastaliq" pitchFamily="18" charset="0"/>
                <a:cs typeface="IranNastaliq" pitchFamily="18" charset="0"/>
              </a:rPr>
              <a:t>نمایندگی صنعت ، معدن و تجارت شهرستان میامی </a:t>
            </a:r>
          </a:p>
        </p:txBody>
      </p:sp>
      <p:pic>
        <p:nvPicPr>
          <p:cNvPr id="2" name="Audio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3134250957"/>
      </p:ext>
    </p:extLst>
  </p:cSld>
  <p:clrMapOvr>
    <a:masterClrMapping/>
  </p:clrMapOvr>
  <mc:AlternateContent xmlns:mc="http://schemas.openxmlformats.org/markup-compatibility/2006" xmlns:p14="http://schemas.microsoft.com/office/powerpoint/2010/main">
    <mc:Choice Requires="p14">
      <p:transition spd="slow" p14:dur="2000" advTm="3017"/>
    </mc:Choice>
    <mc:Fallback xmlns="">
      <p:transition spd="slow" advTm="301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68313" y="549275"/>
            <a:ext cx="8229600" cy="5472113"/>
          </a:xfrm>
        </p:spPr>
        <p:txBody>
          <a:bodyPr/>
          <a:lstStyle/>
          <a:p>
            <a:pPr algn="ctr"/>
            <a:r>
              <a:rPr lang="fa-IR" dirty="0" smtClean="0">
                <a:solidFill>
                  <a:srgbClr val="FF0000"/>
                </a:solidFill>
                <a:cs typeface="2  Titr" pitchFamily="2" charset="-78"/>
              </a:rPr>
              <a:t>2 ـ معدن کرومیت چهار طیب</a:t>
            </a:r>
            <a:endParaRPr lang="fa-IR" dirty="0" smtClean="0">
              <a:solidFill>
                <a:srgbClr val="FF0000"/>
              </a:solidFill>
            </a:endParaRPr>
          </a:p>
          <a:p>
            <a:r>
              <a:rPr lang="fa-IR" dirty="0" smtClean="0">
                <a:solidFill>
                  <a:srgbClr val="FF0000"/>
                </a:solidFill>
                <a:cs typeface="2  Jadid" pitchFamily="2" charset="-78"/>
              </a:rPr>
              <a:t>نام معدن : کرومیت چهار طیب </a:t>
            </a:r>
          </a:p>
          <a:p>
            <a:r>
              <a:rPr lang="fa-IR" dirty="0" smtClean="0">
                <a:solidFill>
                  <a:srgbClr val="FF0000"/>
                </a:solidFill>
                <a:cs typeface="2  Jadid" pitchFamily="2" charset="-78"/>
              </a:rPr>
              <a:t>نام ماده معدنی : کرومیت</a:t>
            </a:r>
          </a:p>
          <a:p>
            <a:r>
              <a:rPr lang="fa-IR" dirty="0" smtClean="0">
                <a:solidFill>
                  <a:srgbClr val="FF0000"/>
                </a:solidFill>
                <a:cs typeface="2  Jadid" pitchFamily="2" charset="-78"/>
              </a:rPr>
              <a:t>عیار ماده معدنی : 32/5 </a:t>
            </a:r>
          </a:p>
          <a:p>
            <a:r>
              <a:rPr lang="fa-IR" dirty="0" smtClean="0">
                <a:solidFill>
                  <a:srgbClr val="FF0000"/>
                </a:solidFill>
                <a:cs typeface="2  Jadid" pitchFamily="2" charset="-78"/>
              </a:rPr>
              <a:t>نام بهره بردار : حسین فقیه شجاعی  </a:t>
            </a:r>
          </a:p>
          <a:p>
            <a:r>
              <a:rPr lang="fa-IR" dirty="0" smtClean="0">
                <a:solidFill>
                  <a:srgbClr val="FF0000"/>
                </a:solidFill>
                <a:cs typeface="2  Jadid" pitchFamily="2" charset="-78"/>
              </a:rPr>
              <a:t>شماره و تاریخ پروانه بهره برداری : 26795 مورخ 27/7/89</a:t>
            </a:r>
          </a:p>
          <a:p>
            <a:r>
              <a:rPr lang="fa-IR" dirty="0" smtClean="0">
                <a:solidFill>
                  <a:srgbClr val="FF0000"/>
                </a:solidFill>
                <a:cs typeface="2  Jadid" pitchFamily="2" charset="-78"/>
              </a:rPr>
              <a:t>آدرس : روستای فرومد </a:t>
            </a:r>
          </a:p>
          <a:p>
            <a:r>
              <a:rPr lang="fa-IR" dirty="0" smtClean="0">
                <a:solidFill>
                  <a:srgbClr val="FF0000"/>
                </a:solidFill>
                <a:cs typeface="2  Jadid" pitchFamily="2" charset="-78"/>
              </a:rPr>
              <a:t>میزان ذخیره قطعی : 20000 تن</a:t>
            </a:r>
          </a:p>
          <a:p>
            <a:r>
              <a:rPr lang="fa-IR" dirty="0" smtClean="0">
                <a:solidFill>
                  <a:srgbClr val="FF0000"/>
                </a:solidFill>
                <a:cs typeface="2  Jadid" pitchFamily="2" charset="-78"/>
              </a:rPr>
              <a:t>میزان ذخیره احتمالی : 40000 تن </a:t>
            </a:r>
          </a:p>
          <a:p>
            <a:r>
              <a:rPr lang="fa-IR" dirty="0" smtClean="0">
                <a:solidFill>
                  <a:srgbClr val="FF0000"/>
                </a:solidFill>
                <a:cs typeface="2  Jadid" pitchFamily="2" charset="-78"/>
              </a:rPr>
              <a:t>میزان استخراج سالیانه : 2000 تن</a:t>
            </a:r>
          </a:p>
          <a:p>
            <a:r>
              <a:rPr lang="fa-IR" dirty="0" smtClean="0">
                <a:solidFill>
                  <a:srgbClr val="FF0000"/>
                </a:solidFill>
                <a:cs typeface="2  Jadid" pitchFamily="2" charset="-78"/>
              </a:rPr>
              <a:t>تعداد کارگر شاغل : </a:t>
            </a:r>
            <a:r>
              <a:rPr lang="fa-IR" sz="2000" dirty="0" smtClean="0">
                <a:solidFill>
                  <a:srgbClr val="FF0000"/>
                </a:solidFill>
                <a:cs typeface="2  Jadid" pitchFamily="2" charset="-78"/>
              </a:rPr>
              <a:t>تحصیلات دانشگاهی   2     دیپلم   4زیر دیپلم 4</a:t>
            </a:r>
          </a:p>
          <a:p>
            <a:endParaRPr lang="fa-IR" dirty="0" smtClean="0">
              <a:solidFill>
                <a:schemeClr val="accent2">
                  <a:lumMod val="50000"/>
                </a:schemeClr>
              </a:solidFill>
              <a:cs typeface="2  Jadid" pitchFamily="2" charset="-78"/>
            </a:endParaRPr>
          </a:p>
          <a:p>
            <a:endParaRPr lang="fa-IR" dirty="0"/>
          </a:p>
        </p:txBody>
      </p:sp>
    </p:spTree>
    <p:custDataLst>
      <p:tags r:id="rId1"/>
    </p:custDataLst>
    <p:extLst>
      <p:ext uri="{BB962C8B-B14F-4D97-AF65-F5344CB8AC3E}">
        <p14:creationId xmlns:p14="http://schemas.microsoft.com/office/powerpoint/2010/main" val="1508891789"/>
      </p:ext>
    </p:extLst>
  </p:cSld>
  <p:clrMapOvr>
    <a:masterClrMapping/>
  </p:clrMapOvr>
  <mc:AlternateContent xmlns:mc="http://schemas.openxmlformats.org/markup-compatibility/2006" xmlns:p14="http://schemas.microsoft.com/office/powerpoint/2010/main">
    <mc:Choice Requires="p14">
      <p:transition spd="slow" advTm="4511">
        <p14:flash/>
      </p:transition>
    </mc:Choice>
    <mc:Fallback xmlns="">
      <p:transition spd="slow" advTm="451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 calcmode="lin" valueType="num">
                                      <p:cBhvr additive="base">
                                        <p:cTn id="6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fa-IR" dirty="0"/>
          </a:p>
        </p:txBody>
      </p:sp>
      <p:sp>
        <p:nvSpPr>
          <p:cNvPr id="5" name="Rectangle 4"/>
          <p:cNvSpPr/>
          <p:nvPr/>
        </p:nvSpPr>
        <p:spPr>
          <a:xfrm>
            <a:off x="539552" y="1613119"/>
            <a:ext cx="8064896" cy="3785652"/>
          </a:xfrm>
          <a:prstGeom prst="rect">
            <a:avLst/>
          </a:prstGeom>
        </p:spPr>
        <p:txBody>
          <a:bodyPr wrap="square">
            <a:spAutoFit/>
          </a:bodyPr>
          <a:lstStyle/>
          <a:p>
            <a:pPr algn="ctr"/>
            <a:r>
              <a:rPr lang="fa-IR" sz="2400" dirty="0">
                <a:solidFill>
                  <a:srgbClr val="FF0000"/>
                </a:solidFill>
                <a:cs typeface="2  Titr" pitchFamily="2" charset="-78"/>
              </a:rPr>
              <a:t>معدن کرومیت </a:t>
            </a:r>
            <a:r>
              <a:rPr lang="fa-IR" sz="2400" dirty="0" smtClean="0">
                <a:solidFill>
                  <a:srgbClr val="FF0000"/>
                </a:solidFill>
                <a:cs typeface="2  Titr" pitchFamily="2" charset="-78"/>
              </a:rPr>
              <a:t>پترو صنعت</a:t>
            </a:r>
            <a:endParaRPr lang="fa-IR" sz="2400" dirty="0">
              <a:solidFill>
                <a:srgbClr val="FF0000"/>
              </a:solidFill>
            </a:endParaRPr>
          </a:p>
          <a:p>
            <a:r>
              <a:rPr lang="fa-IR" sz="2400" dirty="0">
                <a:solidFill>
                  <a:srgbClr val="FF0000"/>
                </a:solidFill>
                <a:cs typeface="2  Jadid" pitchFamily="2" charset="-78"/>
              </a:rPr>
              <a:t>نام معدن : کرومیت </a:t>
            </a:r>
            <a:r>
              <a:rPr lang="fa-IR" sz="2400" dirty="0" smtClean="0">
                <a:solidFill>
                  <a:srgbClr val="FF0000"/>
                </a:solidFill>
                <a:cs typeface="2  Jadid" pitchFamily="2" charset="-78"/>
              </a:rPr>
              <a:t>پترو صنعت </a:t>
            </a:r>
            <a:endParaRPr lang="fa-IR" sz="2400" dirty="0">
              <a:solidFill>
                <a:srgbClr val="FF0000"/>
              </a:solidFill>
              <a:cs typeface="2  Jadid" pitchFamily="2" charset="-78"/>
            </a:endParaRPr>
          </a:p>
          <a:p>
            <a:r>
              <a:rPr lang="fa-IR" sz="2400" dirty="0">
                <a:solidFill>
                  <a:srgbClr val="FF0000"/>
                </a:solidFill>
                <a:cs typeface="2  Jadid" pitchFamily="2" charset="-78"/>
              </a:rPr>
              <a:t>نام ماده معدنی : کرومیت</a:t>
            </a:r>
          </a:p>
          <a:p>
            <a:r>
              <a:rPr lang="fa-IR" sz="2400" dirty="0">
                <a:solidFill>
                  <a:srgbClr val="FF0000"/>
                </a:solidFill>
                <a:cs typeface="2  Jadid" pitchFamily="2" charset="-78"/>
              </a:rPr>
              <a:t>عیار ماده معدنی : 32/5 </a:t>
            </a:r>
          </a:p>
          <a:p>
            <a:r>
              <a:rPr lang="fa-IR" sz="2400" dirty="0">
                <a:solidFill>
                  <a:srgbClr val="FF0000"/>
                </a:solidFill>
                <a:cs typeface="2  Jadid" pitchFamily="2" charset="-78"/>
              </a:rPr>
              <a:t>نام بهره بردار : </a:t>
            </a:r>
            <a:r>
              <a:rPr lang="fa-IR" sz="2400" dirty="0" smtClean="0">
                <a:solidFill>
                  <a:srgbClr val="FF0000"/>
                </a:solidFill>
                <a:cs typeface="2  Jadid" pitchFamily="2" charset="-78"/>
              </a:rPr>
              <a:t>محسن خان عمیدی</a:t>
            </a:r>
            <a:endParaRPr lang="fa-IR" sz="2400" dirty="0">
              <a:solidFill>
                <a:srgbClr val="FF0000"/>
              </a:solidFill>
              <a:cs typeface="2  Jadid" pitchFamily="2" charset="-78"/>
            </a:endParaRPr>
          </a:p>
          <a:p>
            <a:r>
              <a:rPr lang="fa-IR" sz="2400" dirty="0" smtClean="0">
                <a:solidFill>
                  <a:srgbClr val="FF0000"/>
                </a:solidFill>
                <a:cs typeface="2  Jadid" pitchFamily="2" charset="-78"/>
              </a:rPr>
              <a:t>آدرس </a:t>
            </a:r>
            <a:r>
              <a:rPr lang="fa-IR" sz="2400" dirty="0">
                <a:solidFill>
                  <a:srgbClr val="FF0000"/>
                </a:solidFill>
                <a:cs typeface="2  Jadid" pitchFamily="2" charset="-78"/>
              </a:rPr>
              <a:t>: </a:t>
            </a:r>
            <a:r>
              <a:rPr lang="fa-IR" sz="2400" dirty="0" smtClean="0">
                <a:solidFill>
                  <a:srgbClr val="FF0000"/>
                </a:solidFill>
                <a:cs typeface="2  Jadid" pitchFamily="2" charset="-78"/>
              </a:rPr>
              <a:t>22/6 کیلومتری شمال عباس آباد </a:t>
            </a:r>
            <a:endParaRPr lang="fa-IR" sz="2400" dirty="0">
              <a:solidFill>
                <a:srgbClr val="FF0000"/>
              </a:solidFill>
              <a:cs typeface="2  Jadid" pitchFamily="2" charset="-78"/>
            </a:endParaRPr>
          </a:p>
          <a:p>
            <a:r>
              <a:rPr lang="fa-IR" sz="2400" dirty="0">
                <a:solidFill>
                  <a:srgbClr val="FF0000"/>
                </a:solidFill>
                <a:cs typeface="2  Jadid" pitchFamily="2" charset="-78"/>
              </a:rPr>
              <a:t>میزان ذخیره قطعی : </a:t>
            </a:r>
            <a:r>
              <a:rPr lang="fa-IR" sz="2400" dirty="0" smtClean="0">
                <a:solidFill>
                  <a:srgbClr val="FF0000"/>
                </a:solidFill>
                <a:cs typeface="2  Jadid" pitchFamily="2" charset="-78"/>
              </a:rPr>
              <a:t>15000تن</a:t>
            </a:r>
            <a:endParaRPr lang="fa-IR" sz="2400" dirty="0">
              <a:solidFill>
                <a:srgbClr val="FF0000"/>
              </a:solidFill>
              <a:cs typeface="2  Jadid" pitchFamily="2" charset="-78"/>
            </a:endParaRPr>
          </a:p>
          <a:p>
            <a:r>
              <a:rPr lang="fa-IR" sz="2400" dirty="0">
                <a:solidFill>
                  <a:srgbClr val="FF0000"/>
                </a:solidFill>
                <a:cs typeface="2  Jadid" pitchFamily="2" charset="-78"/>
              </a:rPr>
              <a:t>میزان ذخیره احتمالی : </a:t>
            </a:r>
            <a:r>
              <a:rPr lang="fa-IR" sz="2400" dirty="0" smtClean="0">
                <a:solidFill>
                  <a:srgbClr val="FF0000"/>
                </a:solidFill>
                <a:cs typeface="2  Jadid" pitchFamily="2" charset="-78"/>
              </a:rPr>
              <a:t>25000تن </a:t>
            </a:r>
            <a:endParaRPr lang="fa-IR" sz="2400" dirty="0">
              <a:solidFill>
                <a:srgbClr val="FF0000"/>
              </a:solidFill>
              <a:cs typeface="2  Jadid" pitchFamily="2" charset="-78"/>
            </a:endParaRPr>
          </a:p>
          <a:p>
            <a:r>
              <a:rPr lang="fa-IR" sz="2400" dirty="0">
                <a:solidFill>
                  <a:srgbClr val="FF0000"/>
                </a:solidFill>
                <a:cs typeface="2  Jadid" pitchFamily="2" charset="-78"/>
              </a:rPr>
              <a:t>میزان استخراج سالیانه : </a:t>
            </a:r>
            <a:r>
              <a:rPr lang="fa-IR" sz="2400" dirty="0" smtClean="0">
                <a:solidFill>
                  <a:srgbClr val="FF0000"/>
                </a:solidFill>
                <a:cs typeface="2  Jadid" pitchFamily="2" charset="-78"/>
              </a:rPr>
              <a:t>3000تن</a:t>
            </a:r>
            <a:endParaRPr lang="fa-IR" sz="2400" dirty="0">
              <a:solidFill>
                <a:srgbClr val="FF0000"/>
              </a:solidFill>
              <a:cs typeface="2  Jadid" pitchFamily="2" charset="-78"/>
            </a:endParaRPr>
          </a:p>
          <a:p>
            <a:r>
              <a:rPr lang="fa-IR" sz="2400" dirty="0">
                <a:solidFill>
                  <a:srgbClr val="FF0000"/>
                </a:solidFill>
                <a:cs typeface="2  Jadid" pitchFamily="2" charset="-78"/>
              </a:rPr>
              <a:t>تعداد کارگر شاغل : </a:t>
            </a:r>
            <a:r>
              <a:rPr lang="fa-IR" dirty="0">
                <a:solidFill>
                  <a:srgbClr val="FF0000"/>
                </a:solidFill>
                <a:cs typeface="2  Jadid" pitchFamily="2" charset="-78"/>
              </a:rPr>
              <a:t>تحصیلات دانشگاهی   2     دیپلم   </a:t>
            </a:r>
            <a:r>
              <a:rPr lang="fa-IR" dirty="0" smtClean="0">
                <a:solidFill>
                  <a:srgbClr val="FF0000"/>
                </a:solidFill>
                <a:cs typeface="2  Jadid" pitchFamily="2" charset="-78"/>
              </a:rPr>
              <a:t>2زیر </a:t>
            </a:r>
            <a:r>
              <a:rPr lang="fa-IR" dirty="0">
                <a:solidFill>
                  <a:srgbClr val="FF0000"/>
                </a:solidFill>
                <a:cs typeface="2  Jadid" pitchFamily="2" charset="-78"/>
              </a:rPr>
              <a:t>دیپلم </a:t>
            </a:r>
            <a:r>
              <a:rPr lang="fa-IR" dirty="0" smtClean="0">
                <a:solidFill>
                  <a:srgbClr val="FF0000"/>
                </a:solidFill>
                <a:cs typeface="2  Jadid" pitchFamily="2" charset="-78"/>
              </a:rPr>
              <a:t>1</a:t>
            </a:r>
            <a:endParaRPr lang="fa-IR" dirty="0">
              <a:solidFill>
                <a:srgbClr val="FF0000"/>
              </a:solidFill>
              <a:cs typeface="2  Jadid" pitchFamily="2" charset="-78"/>
            </a:endParaRPr>
          </a:p>
        </p:txBody>
      </p:sp>
    </p:spTree>
    <p:extLst>
      <p:ext uri="{BB962C8B-B14F-4D97-AF65-F5344CB8AC3E}">
        <p14:creationId xmlns:p14="http://schemas.microsoft.com/office/powerpoint/2010/main" val="3861175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chor="ctr">
            <a:normAutofit fontScale="92500"/>
          </a:bodyPr>
          <a:lstStyle/>
          <a:p>
            <a:pPr algn="ctr"/>
            <a:r>
              <a:rPr lang="fa-IR" sz="34400" dirty="0" smtClean="0">
                <a:solidFill>
                  <a:srgbClr val="00B0F0"/>
                </a:solidFill>
                <a:cs typeface="2  Titr" pitchFamily="2" charset="-78"/>
              </a:rPr>
              <a:t>مس</a:t>
            </a:r>
            <a:endParaRPr lang="fa-IR" dirty="0">
              <a:solidFill>
                <a:srgbClr val="00B0F0"/>
              </a:solidFill>
              <a:cs typeface="2  Titr" pitchFamily="2" charset="-78"/>
            </a:endParaRPr>
          </a:p>
        </p:txBody>
      </p:sp>
    </p:spTree>
    <p:extLst>
      <p:ext uri="{BB962C8B-B14F-4D97-AF65-F5344CB8AC3E}">
        <p14:creationId xmlns:p14="http://schemas.microsoft.com/office/powerpoint/2010/main" val="1262342405"/>
      </p:ext>
    </p:extLst>
  </p:cSld>
  <p:clrMapOvr>
    <a:masterClrMapping/>
  </p:clrMapOvr>
  <mc:AlternateContent xmlns:mc="http://schemas.openxmlformats.org/markup-compatibility/2006" xmlns:p14="http://schemas.microsoft.com/office/powerpoint/2010/main">
    <mc:Choice Requires="p14">
      <p:transition spd="slow" p14:dur="2000" advTm="467"/>
    </mc:Choice>
    <mc:Fallback xmlns="">
      <p:transition spd="slow" advTm="467"/>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692696"/>
            <a:ext cx="7992888" cy="5688632"/>
          </a:xfrm>
        </p:spPr>
      </p:pic>
    </p:spTree>
    <p:extLst>
      <p:ext uri="{BB962C8B-B14F-4D97-AF65-F5344CB8AC3E}">
        <p14:creationId xmlns:p14="http://schemas.microsoft.com/office/powerpoint/2010/main" val="623043711"/>
      </p:ext>
    </p:extLst>
  </p:cSld>
  <p:clrMapOvr>
    <a:masterClrMapping/>
  </p:clrMapOvr>
  <mc:AlternateContent xmlns:mc="http://schemas.openxmlformats.org/markup-compatibility/2006" xmlns:p14="http://schemas.microsoft.com/office/powerpoint/2010/main">
    <mc:Choice Requires="p14">
      <p:transition spd="slow" p14:dur="2000" advTm="458"/>
    </mc:Choice>
    <mc:Fallback xmlns="">
      <p:transition spd="slow" advTm="458"/>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06385310"/>
              </p:ext>
            </p:extLst>
          </p:nvPr>
        </p:nvGraphicFramePr>
        <p:xfrm>
          <a:off x="323530" y="836712"/>
          <a:ext cx="8352927" cy="5507137"/>
        </p:xfrm>
        <a:graphic>
          <a:graphicData uri="http://schemas.openxmlformats.org/drawingml/2006/table">
            <a:tbl>
              <a:tblPr rtl="1" firstRow="1" firstCol="1" bandRow="1">
                <a:tableStyleId>{5C22544A-7EE6-4342-B048-85BDC9FD1C3A}</a:tableStyleId>
              </a:tblPr>
              <a:tblGrid>
                <a:gridCol w="398323"/>
                <a:gridCol w="1904679"/>
                <a:gridCol w="6049925"/>
              </a:tblGrid>
              <a:tr h="494022">
                <a:tc>
                  <a:txBody>
                    <a:bodyPr/>
                    <a:lstStyle/>
                    <a:p>
                      <a:pPr algn="r" rtl="1">
                        <a:lnSpc>
                          <a:spcPct val="115000"/>
                        </a:lnSpc>
                        <a:spcAft>
                          <a:spcPts val="1000"/>
                        </a:spcAft>
                      </a:pPr>
                      <a:r>
                        <a:rPr lang="fa-IR" sz="800" dirty="0">
                          <a:effectLst/>
                        </a:rPr>
                        <a:t>ردیف</a:t>
                      </a:r>
                      <a:endParaRPr lang="en-US" sz="1100" dirty="0">
                        <a:effectLst/>
                        <a:latin typeface="Calibri"/>
                        <a:ea typeface="Calibri"/>
                        <a:cs typeface="Arial"/>
                      </a:endParaRPr>
                    </a:p>
                  </a:txBody>
                  <a:tcPr marL="68580" marR="68580" marT="0" marB="0"/>
                </a:tc>
                <a:tc>
                  <a:txBody>
                    <a:bodyPr/>
                    <a:lstStyle/>
                    <a:p>
                      <a:pPr algn="ctr" rtl="1">
                        <a:lnSpc>
                          <a:spcPct val="115000"/>
                        </a:lnSpc>
                        <a:spcAft>
                          <a:spcPts val="1000"/>
                        </a:spcAft>
                      </a:pPr>
                      <a:r>
                        <a:rPr lang="fa-IR" sz="800">
                          <a:effectLst/>
                        </a:rPr>
                        <a:t>نوع مجوز </a:t>
                      </a:r>
                      <a:endParaRPr lang="en-US" sz="1100">
                        <a:effectLst/>
                        <a:latin typeface="Calibri"/>
                        <a:ea typeface="Calibri"/>
                        <a:cs typeface="Arial"/>
                      </a:endParaRPr>
                    </a:p>
                  </a:txBody>
                  <a:tcPr marL="68580" marR="68580" marT="0" marB="0"/>
                </a:tc>
                <a:tc>
                  <a:txBody>
                    <a:bodyPr/>
                    <a:lstStyle/>
                    <a:p>
                      <a:pPr algn="just" rtl="1">
                        <a:lnSpc>
                          <a:spcPct val="115000"/>
                        </a:lnSpc>
                        <a:spcAft>
                          <a:spcPts val="1000"/>
                        </a:spcAft>
                      </a:pPr>
                      <a:r>
                        <a:rPr lang="fa-IR" sz="900">
                          <a:effectLst/>
                        </a:rPr>
                        <a:t>توضیحات </a:t>
                      </a:r>
                      <a:endParaRPr lang="en-US" sz="1100">
                        <a:effectLst/>
                        <a:latin typeface="Calibri"/>
                        <a:ea typeface="Calibri"/>
                        <a:cs typeface="Arial"/>
                      </a:endParaRPr>
                    </a:p>
                  </a:txBody>
                  <a:tcPr marL="68580" marR="68580" marT="0" marB="0"/>
                </a:tc>
              </a:tr>
              <a:tr h="1666218">
                <a:tc>
                  <a:txBody>
                    <a:bodyPr/>
                    <a:lstStyle/>
                    <a:p>
                      <a:pPr algn="just" rtl="1">
                        <a:lnSpc>
                          <a:spcPct val="115000"/>
                        </a:lnSpc>
                        <a:spcAft>
                          <a:spcPts val="1000"/>
                        </a:spcAft>
                      </a:pPr>
                      <a:r>
                        <a:rPr lang="fa-IR" sz="800" dirty="0">
                          <a:effectLst/>
                        </a:rPr>
                        <a:t>1</a:t>
                      </a:r>
                      <a:endParaRPr lang="en-US" sz="1100" dirty="0">
                        <a:effectLst/>
                        <a:latin typeface="Calibri"/>
                        <a:ea typeface="Calibri"/>
                        <a:cs typeface="Arial"/>
                      </a:endParaRPr>
                    </a:p>
                  </a:txBody>
                  <a:tcPr marL="68580" marR="68580" marT="0" marB="0"/>
                </a:tc>
                <a:tc>
                  <a:txBody>
                    <a:bodyPr/>
                    <a:lstStyle/>
                    <a:p>
                      <a:pPr algn="ctr" rtl="1">
                        <a:lnSpc>
                          <a:spcPct val="115000"/>
                        </a:lnSpc>
                        <a:spcAft>
                          <a:spcPts val="1000"/>
                        </a:spcAft>
                      </a:pPr>
                      <a:r>
                        <a:rPr lang="fa-IR" sz="1200" dirty="0">
                          <a:effectLst/>
                        </a:rPr>
                        <a:t>معادن مس اکتشافی </a:t>
                      </a:r>
                      <a:endParaRPr lang="en-US" sz="2000" dirty="0">
                        <a:effectLst/>
                        <a:latin typeface="Calibri"/>
                        <a:ea typeface="Calibri"/>
                        <a:cs typeface="Arial"/>
                      </a:endParaRPr>
                    </a:p>
                  </a:txBody>
                  <a:tcPr marL="68580" marR="68580" marT="0" marB="0"/>
                </a:tc>
                <a:tc>
                  <a:txBody>
                    <a:bodyPr/>
                    <a:lstStyle/>
                    <a:p>
                      <a:pPr algn="just" rtl="1">
                        <a:lnSpc>
                          <a:spcPct val="115000"/>
                        </a:lnSpc>
                        <a:spcAft>
                          <a:spcPts val="1000"/>
                        </a:spcAft>
                      </a:pPr>
                      <a:r>
                        <a:rPr lang="fa-IR" sz="1400">
                          <a:effectLst/>
                        </a:rPr>
                        <a:t>این شهرستان دارای تعداد 11 معدن مس اکتشافی شامل    : 1 ـ رو ح ا... روحانی نژاد 2 ـ مقداد بیاری 3 ـ رمضان بابو 4 ـ محمد عرب صالحی 5 ـ محبوبه حیدری 6 ـ جهاندار کدیور 7 ـ مجتبی عرب دامرودی 8 ـ آذر سنگ میامی          9 ـ شرکت ماهان دامغان(   3 محدوده  )  میباشد .</a:t>
                      </a:r>
                      <a:endParaRPr lang="en-US" sz="2000">
                        <a:effectLst/>
                      </a:endParaRPr>
                    </a:p>
                    <a:p>
                      <a:pPr algn="r" rtl="1">
                        <a:lnSpc>
                          <a:spcPct val="115000"/>
                        </a:lnSpc>
                        <a:spcAft>
                          <a:spcPts val="1000"/>
                        </a:spcAft>
                      </a:pPr>
                      <a:r>
                        <a:rPr lang="fa-IR" sz="1400">
                          <a:effectLst/>
                        </a:rPr>
                        <a:t>لازم بذکر است معدن آقای جهاندار کدیور درخواست گواهی کشف خود را به سازمان ارائه داده است که بعلت اتمام کار اکتشاف تعطیل میباشد.</a:t>
                      </a:r>
                      <a:endParaRPr lang="en-US" sz="2000">
                        <a:effectLst/>
                        <a:latin typeface="Calibri"/>
                        <a:ea typeface="Calibri"/>
                        <a:cs typeface="Arial"/>
                      </a:endParaRPr>
                    </a:p>
                  </a:txBody>
                  <a:tcPr marL="68580" marR="68580" marT="0" marB="0"/>
                </a:tc>
              </a:tr>
              <a:tr h="1417104">
                <a:tc>
                  <a:txBody>
                    <a:bodyPr/>
                    <a:lstStyle/>
                    <a:p>
                      <a:pPr algn="just" rtl="1">
                        <a:lnSpc>
                          <a:spcPct val="115000"/>
                        </a:lnSpc>
                        <a:spcAft>
                          <a:spcPts val="1000"/>
                        </a:spcAft>
                      </a:pPr>
                      <a:r>
                        <a:rPr lang="fa-IR" sz="800">
                          <a:effectLst/>
                        </a:rPr>
                        <a:t>3</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fa-IR" sz="1200" dirty="0">
                          <a:effectLst/>
                        </a:rPr>
                        <a:t>معادن مس دارای پروانه بهره برداری </a:t>
                      </a:r>
                      <a:endParaRPr lang="en-US" sz="2000" dirty="0">
                        <a:effectLst/>
                        <a:latin typeface="Calibri"/>
                        <a:ea typeface="Calibri"/>
                        <a:cs typeface="Arial"/>
                      </a:endParaRPr>
                    </a:p>
                  </a:txBody>
                  <a:tcPr marL="68580" marR="68580" marT="0" marB="0"/>
                </a:tc>
                <a:tc>
                  <a:txBody>
                    <a:bodyPr/>
                    <a:lstStyle/>
                    <a:p>
                      <a:pPr marL="0" marR="0" indent="0" algn="just" defTabSz="914400" rtl="1" eaLnBrk="1" fontAlgn="auto" latinLnBrk="0" hangingPunct="1">
                        <a:lnSpc>
                          <a:spcPct val="115000"/>
                        </a:lnSpc>
                        <a:spcBef>
                          <a:spcPts val="0"/>
                        </a:spcBef>
                        <a:spcAft>
                          <a:spcPts val="1000"/>
                        </a:spcAft>
                        <a:buClrTx/>
                        <a:buSzTx/>
                        <a:buFontTx/>
                        <a:buNone/>
                        <a:tabLst/>
                        <a:defRPr/>
                      </a:pPr>
                      <a:r>
                        <a:rPr lang="fa-IR" sz="1400" dirty="0" smtClean="0">
                          <a:effectLst/>
                        </a:rPr>
                        <a:t>معدن مس امرتات 2 در محدوده توران بمدیریت آقای مهدی زاده </a:t>
                      </a:r>
                    </a:p>
                    <a:p>
                      <a:pPr marL="0" marR="0" indent="0" algn="just" defTabSz="914400" rtl="1" eaLnBrk="1" fontAlgn="auto" latinLnBrk="0" hangingPunct="1">
                        <a:lnSpc>
                          <a:spcPct val="115000"/>
                        </a:lnSpc>
                        <a:spcBef>
                          <a:spcPts val="0"/>
                        </a:spcBef>
                        <a:spcAft>
                          <a:spcPts val="1000"/>
                        </a:spcAft>
                        <a:buClrTx/>
                        <a:buSzTx/>
                        <a:buFontTx/>
                        <a:buNone/>
                        <a:tabLst/>
                        <a:defRPr/>
                      </a:pPr>
                      <a:r>
                        <a:rPr lang="fa-IR" sz="1400" dirty="0" smtClean="0">
                          <a:effectLst/>
                          <a:latin typeface="Calibri"/>
                          <a:ea typeface="Calibri"/>
                          <a:cs typeface="Arial"/>
                        </a:rPr>
                        <a:t>معدن مس امرتات</a:t>
                      </a:r>
                      <a:r>
                        <a:rPr lang="fa-IR" sz="1400" baseline="0" dirty="0" smtClean="0">
                          <a:effectLst/>
                          <a:latin typeface="Calibri"/>
                          <a:ea typeface="Calibri"/>
                          <a:cs typeface="Arial"/>
                        </a:rPr>
                        <a:t> 1 در منطقه میاندشت بمدیریت آقای کدیور </a:t>
                      </a:r>
                      <a:endParaRPr lang="en-US" sz="2000" dirty="0" smtClean="0">
                        <a:effectLst/>
                        <a:latin typeface="Calibri"/>
                        <a:ea typeface="Calibri"/>
                        <a:cs typeface="Arial"/>
                      </a:endParaRPr>
                    </a:p>
                    <a:p>
                      <a:pPr algn="just" rtl="1">
                        <a:lnSpc>
                          <a:spcPct val="115000"/>
                        </a:lnSpc>
                        <a:spcAft>
                          <a:spcPts val="1000"/>
                        </a:spcAft>
                      </a:pPr>
                      <a:r>
                        <a:rPr lang="fa-IR" sz="1400" dirty="0" smtClean="0">
                          <a:effectLst/>
                        </a:rPr>
                        <a:t>معدن </a:t>
                      </a:r>
                      <a:r>
                        <a:rPr lang="fa-IR" sz="1400" dirty="0">
                          <a:effectLst/>
                        </a:rPr>
                        <a:t>مس عباس آباد دارای پروانه بهره برداری میباشد که جهت فرآوری مس اقدام به دریافت مجوز جهت احداث کارخانه در حوزه معدن نموده است . این شرکت با ارائه برنامه زمانبندی مدون با تأئید حوزه معدنی سازمان اقدامات اولیه از قبیل 1 ـ  تعیین محل کارخانه  2 ـ  آماده سازی محوطه 3 ـ اقدام به عملیات پی و شناژ بندی </a:t>
                      </a:r>
                      <a:r>
                        <a:rPr lang="fa-IR" sz="1400" dirty="0" smtClean="0">
                          <a:effectLst/>
                        </a:rPr>
                        <a:t>ساختمان   </a:t>
                      </a:r>
                      <a:r>
                        <a:rPr lang="fa-IR" sz="1400" dirty="0">
                          <a:effectLst/>
                        </a:rPr>
                        <a:t>4 ـ واردات خط سنگ شکن 5 ـ احداث منبع بتنی ذخیره آب 6 ـ درخواست انتقال برق مورد نیاز از استان خراسان جهت کارخانه فرآوری مس و موافقت اصولی با درخواست .7 ـ انتقال 2000 تن سنگ جهت بررسی مطالعات فرآوری به مرودشت استان خراسان .</a:t>
                      </a:r>
                      <a:endParaRPr lang="en-US" sz="2000" dirty="0">
                        <a:effectLst/>
                        <a:latin typeface="Calibri"/>
                        <a:ea typeface="Calibri"/>
                        <a:cs typeface="Arial"/>
                      </a:endParaRPr>
                    </a:p>
                  </a:txBody>
                  <a:tcPr marL="68580" marR="68580" marT="0" marB="0"/>
                </a:tc>
              </a:tr>
              <a:tr h="1129985">
                <a:tc>
                  <a:txBody>
                    <a:bodyPr/>
                    <a:lstStyle/>
                    <a:p>
                      <a:pPr algn="just" rtl="1">
                        <a:lnSpc>
                          <a:spcPct val="115000"/>
                        </a:lnSpc>
                        <a:spcAft>
                          <a:spcPts val="1000"/>
                        </a:spcAft>
                      </a:pPr>
                      <a:r>
                        <a:rPr lang="fa-IR" sz="800">
                          <a:effectLst/>
                        </a:rPr>
                        <a:t>4</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fa-IR" sz="1200">
                          <a:effectLst/>
                        </a:rPr>
                        <a:t>درخواست جواز تأسیس تغلیظ مس در ناحیه صنعتی </a:t>
                      </a:r>
                      <a:endParaRPr lang="en-US" sz="2000">
                        <a:effectLst/>
                        <a:latin typeface="Calibri"/>
                        <a:ea typeface="Calibri"/>
                        <a:cs typeface="Arial"/>
                      </a:endParaRPr>
                    </a:p>
                  </a:txBody>
                  <a:tcPr marL="68580" marR="68580" marT="0" marB="0"/>
                </a:tc>
                <a:tc>
                  <a:txBody>
                    <a:bodyPr/>
                    <a:lstStyle/>
                    <a:p>
                      <a:pPr algn="just" rtl="1">
                        <a:lnSpc>
                          <a:spcPct val="115000"/>
                        </a:lnSpc>
                        <a:spcAft>
                          <a:spcPts val="1000"/>
                        </a:spcAft>
                      </a:pPr>
                      <a:r>
                        <a:rPr lang="fa-IR" sz="1400" dirty="0">
                          <a:effectLst/>
                        </a:rPr>
                        <a:t>1ستعلام اولیه و موافقت با صدور مجوز تأسیس از محیط زیست استان اخذ گردیده و از آنجاییکه صدور مجوز تأسیس و احداث از سوی وزارت متبوع انجام میپذیرد لذا نامبرده اقدامات لازم را با همکاری معاونت معدنی سازمان بعمل آورده و در این خصوص  یک سری از  دستگاه های مربوطه بمنظور تغلیظ مس توسط آقای حیدری در ناحیه صنعتی میامی خریداری و نصب گردیده است .</a:t>
                      </a:r>
                      <a:endParaRPr lang="en-US" sz="2000" dirty="0">
                        <a:effectLst/>
                        <a:latin typeface="Calibri"/>
                        <a:ea typeface="Calibri"/>
                        <a:cs typeface="Arial"/>
                      </a:endParaRPr>
                    </a:p>
                  </a:txBody>
                  <a:tcPr marL="68580" marR="68580" marT="0" marB="0"/>
                </a:tc>
              </a:tr>
            </a:tbl>
          </a:graphicData>
        </a:graphic>
      </p:graphicFrame>
      <p:sp>
        <p:nvSpPr>
          <p:cNvPr id="5" name="Rectangle 1"/>
          <p:cNvSpPr>
            <a:spLocks noChangeArrowheads="1"/>
          </p:cNvSpPr>
          <p:nvPr/>
        </p:nvSpPr>
        <p:spPr bwMode="auto">
          <a:xfrm>
            <a:off x="1216025" y="1909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246712"/>
      </p:ext>
    </p:extLst>
  </p:cSld>
  <p:clrMapOvr>
    <a:masterClrMapping/>
  </p:clrMapOvr>
  <mc:AlternateContent xmlns:mc="http://schemas.openxmlformats.org/markup-compatibility/2006" xmlns:p14="http://schemas.microsoft.com/office/powerpoint/2010/main">
    <mc:Choice Requires="p14">
      <p:transition spd="slow" p14:dur="2000" advTm="607"/>
    </mc:Choice>
    <mc:Fallback xmlns="">
      <p:transition spd="slow" advTm="607"/>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ctr"/>
            <a:r>
              <a:rPr lang="fa-IR" sz="3600" dirty="0" smtClean="0">
                <a:solidFill>
                  <a:schemeClr val="accent2">
                    <a:lumMod val="60000"/>
                    <a:lumOff val="40000"/>
                  </a:schemeClr>
                </a:solidFill>
                <a:cs typeface="2  Titr" pitchFamily="2" charset="-78"/>
              </a:rPr>
              <a:t>3 ـ معدن مس عباس آباد </a:t>
            </a:r>
            <a:endParaRPr lang="fa-IR" sz="3600" dirty="0" smtClean="0">
              <a:solidFill>
                <a:schemeClr val="accent2">
                  <a:lumMod val="60000"/>
                  <a:lumOff val="40000"/>
                </a:schemeClr>
              </a:solidFill>
            </a:endParaRPr>
          </a:p>
          <a:p>
            <a:r>
              <a:rPr lang="fa-IR" sz="3600" dirty="0" smtClean="0">
                <a:solidFill>
                  <a:schemeClr val="accent2">
                    <a:lumMod val="60000"/>
                    <a:lumOff val="40000"/>
                  </a:schemeClr>
                </a:solidFill>
                <a:cs typeface="2  Jadid" pitchFamily="2" charset="-78"/>
              </a:rPr>
              <a:t>نام معدن : مس عباس آباد </a:t>
            </a:r>
          </a:p>
          <a:p>
            <a:r>
              <a:rPr lang="fa-IR" sz="3600" dirty="0" smtClean="0">
                <a:solidFill>
                  <a:schemeClr val="accent2">
                    <a:lumMod val="60000"/>
                    <a:lumOff val="40000"/>
                  </a:schemeClr>
                </a:solidFill>
                <a:cs typeface="2  Jadid" pitchFamily="2" charset="-78"/>
              </a:rPr>
              <a:t>نام ماده معدنی : مس</a:t>
            </a:r>
          </a:p>
          <a:p>
            <a:r>
              <a:rPr lang="fa-IR" sz="3600" dirty="0" smtClean="0">
                <a:solidFill>
                  <a:schemeClr val="accent2">
                    <a:lumMod val="60000"/>
                    <a:lumOff val="40000"/>
                  </a:schemeClr>
                </a:solidFill>
                <a:cs typeface="2  Jadid" pitchFamily="2" charset="-78"/>
              </a:rPr>
              <a:t>نام بهره بردار : مس کاوان عباس آباد . بیطرف </a:t>
            </a:r>
          </a:p>
          <a:p>
            <a:r>
              <a:rPr lang="fa-IR" sz="3600" dirty="0" smtClean="0">
                <a:solidFill>
                  <a:schemeClr val="accent2">
                    <a:lumMod val="60000"/>
                    <a:lumOff val="40000"/>
                  </a:schemeClr>
                </a:solidFill>
                <a:cs typeface="2  Jadid" pitchFamily="2" charset="-78"/>
              </a:rPr>
              <a:t>آدرس : روستای عباس آباد </a:t>
            </a:r>
          </a:p>
          <a:p>
            <a:r>
              <a:rPr lang="fa-IR" sz="3600" dirty="0" smtClean="0">
                <a:solidFill>
                  <a:schemeClr val="accent2">
                    <a:lumMod val="60000"/>
                    <a:lumOff val="40000"/>
                  </a:schemeClr>
                </a:solidFill>
                <a:cs typeface="2  Jadid" pitchFamily="2" charset="-78"/>
              </a:rPr>
              <a:t>میزان ذخیره قطعی : 1000000 تن</a:t>
            </a:r>
          </a:p>
          <a:p>
            <a:r>
              <a:rPr lang="fa-IR" sz="3600" dirty="0" smtClean="0">
                <a:solidFill>
                  <a:schemeClr val="accent2">
                    <a:lumMod val="60000"/>
                    <a:lumOff val="40000"/>
                  </a:schemeClr>
                </a:solidFill>
                <a:cs typeface="2  Jadid" pitchFamily="2" charset="-78"/>
              </a:rPr>
              <a:t>میزان استخراج سالیانه: 156000 تن </a:t>
            </a:r>
          </a:p>
          <a:p>
            <a:r>
              <a:rPr lang="fa-IR" sz="2400" dirty="0" smtClean="0">
                <a:solidFill>
                  <a:schemeClr val="accent2">
                    <a:lumMod val="60000"/>
                    <a:lumOff val="40000"/>
                  </a:schemeClr>
                </a:solidFill>
                <a:cs typeface="2  Jadid" pitchFamily="2" charset="-78"/>
              </a:rPr>
              <a:t>تعداد کارگر شاغل : </a:t>
            </a:r>
            <a:r>
              <a:rPr lang="fa-IR" sz="2000" dirty="0" smtClean="0">
                <a:solidFill>
                  <a:schemeClr val="accent2">
                    <a:lumMod val="60000"/>
                    <a:lumOff val="40000"/>
                  </a:schemeClr>
                </a:solidFill>
                <a:cs typeface="2  Jadid" pitchFamily="2" charset="-78"/>
              </a:rPr>
              <a:t>تحصیلات دانشگاهی  3      دیپلم 6     زیر دیپلم-</a:t>
            </a:r>
          </a:p>
          <a:p>
            <a:endParaRPr lang="fa-IR" dirty="0" smtClean="0">
              <a:solidFill>
                <a:schemeClr val="accent2">
                  <a:lumMod val="50000"/>
                </a:schemeClr>
              </a:solidFill>
              <a:cs typeface="2  Jadid" pitchFamily="2" charset="-78"/>
            </a:endParaRPr>
          </a:p>
          <a:p>
            <a:endParaRPr lang="fa-IR" dirty="0"/>
          </a:p>
        </p:txBody>
      </p:sp>
    </p:spTree>
    <p:custDataLst>
      <p:tags r:id="rId1"/>
    </p:custDataLst>
    <p:extLst>
      <p:ext uri="{BB962C8B-B14F-4D97-AF65-F5344CB8AC3E}">
        <p14:creationId xmlns:p14="http://schemas.microsoft.com/office/powerpoint/2010/main" val="893959538"/>
      </p:ext>
    </p:extLst>
  </p:cSld>
  <p:clrMapOvr>
    <a:masterClrMapping/>
  </p:clrMapOvr>
  <p:transition spd="slow" advTm="3027">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rmAutofit/>
          </a:bodyPr>
          <a:lstStyle/>
          <a:p>
            <a:pPr algn="ctr"/>
            <a:r>
              <a:rPr lang="fa-IR" sz="3600" dirty="0">
                <a:solidFill>
                  <a:schemeClr val="accent4">
                    <a:lumMod val="75000"/>
                  </a:schemeClr>
                </a:solidFill>
                <a:cs typeface="2  Titr" pitchFamily="2" charset="-78"/>
              </a:rPr>
              <a:t>3 ـ معدن مس </a:t>
            </a:r>
            <a:r>
              <a:rPr lang="fa-IR" sz="3600" dirty="0" smtClean="0">
                <a:solidFill>
                  <a:schemeClr val="accent4">
                    <a:lumMod val="75000"/>
                  </a:schemeClr>
                </a:solidFill>
                <a:cs typeface="2  Titr" pitchFamily="2" charset="-78"/>
              </a:rPr>
              <a:t>امرتات</a:t>
            </a:r>
            <a:endParaRPr lang="fa-IR" sz="3600" dirty="0">
              <a:solidFill>
                <a:schemeClr val="accent4">
                  <a:lumMod val="75000"/>
                </a:schemeClr>
              </a:solidFill>
            </a:endParaRPr>
          </a:p>
          <a:p>
            <a:r>
              <a:rPr lang="fa-IR" sz="3600" dirty="0">
                <a:solidFill>
                  <a:schemeClr val="accent4">
                    <a:lumMod val="75000"/>
                  </a:schemeClr>
                </a:solidFill>
                <a:cs typeface="2  Jadid" pitchFamily="2" charset="-78"/>
              </a:rPr>
              <a:t>نام معدن : مس </a:t>
            </a:r>
            <a:r>
              <a:rPr lang="fa-IR" sz="3600" dirty="0" smtClean="0">
                <a:solidFill>
                  <a:schemeClr val="accent4">
                    <a:lumMod val="75000"/>
                  </a:schemeClr>
                </a:solidFill>
                <a:cs typeface="2  Jadid" pitchFamily="2" charset="-78"/>
              </a:rPr>
              <a:t>امرتات</a:t>
            </a:r>
            <a:endParaRPr lang="fa-IR" sz="3600" dirty="0">
              <a:solidFill>
                <a:schemeClr val="accent4">
                  <a:lumMod val="75000"/>
                </a:schemeClr>
              </a:solidFill>
              <a:cs typeface="2  Jadid" pitchFamily="2" charset="-78"/>
            </a:endParaRPr>
          </a:p>
          <a:p>
            <a:r>
              <a:rPr lang="fa-IR" sz="3600" dirty="0">
                <a:solidFill>
                  <a:schemeClr val="accent4">
                    <a:lumMod val="75000"/>
                  </a:schemeClr>
                </a:solidFill>
                <a:cs typeface="2  Jadid" pitchFamily="2" charset="-78"/>
              </a:rPr>
              <a:t>نام ماده معدنی : مس</a:t>
            </a:r>
          </a:p>
          <a:p>
            <a:r>
              <a:rPr lang="fa-IR" sz="3600" dirty="0">
                <a:solidFill>
                  <a:schemeClr val="accent4">
                    <a:lumMod val="75000"/>
                  </a:schemeClr>
                </a:solidFill>
                <a:cs typeface="2  Jadid" pitchFamily="2" charset="-78"/>
              </a:rPr>
              <a:t>نام بهره بردار : </a:t>
            </a:r>
            <a:r>
              <a:rPr lang="fa-IR" sz="3600" dirty="0" smtClean="0">
                <a:solidFill>
                  <a:schemeClr val="accent4">
                    <a:lumMod val="75000"/>
                  </a:schemeClr>
                </a:solidFill>
                <a:cs typeface="2  Jadid" pitchFamily="2" charset="-78"/>
              </a:rPr>
              <a:t>جهاندار کدیور</a:t>
            </a:r>
            <a:endParaRPr lang="fa-IR" sz="3600" dirty="0">
              <a:solidFill>
                <a:schemeClr val="accent4">
                  <a:lumMod val="75000"/>
                </a:schemeClr>
              </a:solidFill>
              <a:cs typeface="2  Jadid" pitchFamily="2" charset="-78"/>
            </a:endParaRPr>
          </a:p>
          <a:p>
            <a:r>
              <a:rPr lang="fa-IR" sz="3600" dirty="0">
                <a:solidFill>
                  <a:schemeClr val="accent4">
                    <a:lumMod val="75000"/>
                  </a:schemeClr>
                </a:solidFill>
                <a:cs typeface="2  Jadid" pitchFamily="2" charset="-78"/>
              </a:rPr>
              <a:t>آدرس : </a:t>
            </a:r>
            <a:r>
              <a:rPr lang="fa-IR" sz="3600" dirty="0" smtClean="0">
                <a:solidFill>
                  <a:schemeClr val="accent4">
                    <a:lumMod val="75000"/>
                  </a:schemeClr>
                </a:solidFill>
                <a:cs typeface="2  Jadid" pitchFamily="2" charset="-78"/>
              </a:rPr>
              <a:t>میاندشت</a:t>
            </a:r>
            <a:endParaRPr lang="fa-IR" sz="3600" dirty="0">
              <a:solidFill>
                <a:schemeClr val="accent4">
                  <a:lumMod val="75000"/>
                </a:schemeClr>
              </a:solidFill>
              <a:cs typeface="2  Jadid" pitchFamily="2" charset="-78"/>
            </a:endParaRPr>
          </a:p>
          <a:p>
            <a:r>
              <a:rPr lang="fa-IR" sz="3600" dirty="0">
                <a:solidFill>
                  <a:schemeClr val="accent4">
                    <a:lumMod val="75000"/>
                  </a:schemeClr>
                </a:solidFill>
                <a:cs typeface="2  Jadid" pitchFamily="2" charset="-78"/>
              </a:rPr>
              <a:t>میزان ذخیره قطعی : </a:t>
            </a:r>
            <a:r>
              <a:rPr lang="fa-IR" sz="3600" dirty="0" smtClean="0">
                <a:solidFill>
                  <a:schemeClr val="accent4">
                    <a:lumMod val="75000"/>
                  </a:schemeClr>
                </a:solidFill>
                <a:cs typeface="2  Jadid" pitchFamily="2" charset="-78"/>
              </a:rPr>
              <a:t>100000تن</a:t>
            </a:r>
            <a:endParaRPr lang="fa-IR" sz="3600" dirty="0">
              <a:solidFill>
                <a:schemeClr val="accent4">
                  <a:lumMod val="75000"/>
                </a:schemeClr>
              </a:solidFill>
              <a:cs typeface="2  Jadid" pitchFamily="2" charset="-78"/>
            </a:endParaRPr>
          </a:p>
          <a:p>
            <a:r>
              <a:rPr lang="fa-IR" sz="3600" dirty="0">
                <a:solidFill>
                  <a:schemeClr val="accent4">
                    <a:lumMod val="75000"/>
                  </a:schemeClr>
                </a:solidFill>
                <a:cs typeface="2  Jadid" pitchFamily="2" charset="-78"/>
              </a:rPr>
              <a:t>میزان استخراج سالیانه: </a:t>
            </a:r>
            <a:r>
              <a:rPr lang="fa-IR" sz="3600" dirty="0" smtClean="0">
                <a:solidFill>
                  <a:schemeClr val="accent4">
                    <a:lumMod val="75000"/>
                  </a:schemeClr>
                </a:solidFill>
                <a:cs typeface="2  Jadid" pitchFamily="2" charset="-78"/>
              </a:rPr>
              <a:t>- تن </a:t>
            </a:r>
            <a:endParaRPr lang="fa-IR" sz="3600" dirty="0">
              <a:solidFill>
                <a:schemeClr val="accent4">
                  <a:lumMod val="75000"/>
                </a:schemeClr>
              </a:solidFill>
              <a:cs typeface="2  Jadid" pitchFamily="2" charset="-78"/>
            </a:endParaRPr>
          </a:p>
          <a:p>
            <a:r>
              <a:rPr lang="fa-IR" sz="2400" dirty="0">
                <a:solidFill>
                  <a:schemeClr val="accent4">
                    <a:lumMod val="75000"/>
                  </a:schemeClr>
                </a:solidFill>
                <a:cs typeface="2  Jadid" pitchFamily="2" charset="-78"/>
              </a:rPr>
              <a:t>تعداد کارگر شاغل : </a:t>
            </a:r>
            <a:r>
              <a:rPr lang="fa-IR" sz="2000" dirty="0">
                <a:solidFill>
                  <a:schemeClr val="accent4">
                    <a:lumMod val="75000"/>
                  </a:schemeClr>
                </a:solidFill>
                <a:cs typeface="2  Jadid" pitchFamily="2" charset="-78"/>
              </a:rPr>
              <a:t>تحصیلات دانشگاهی  3      دیپلم 6     زیر دیپلم-</a:t>
            </a:r>
          </a:p>
          <a:p>
            <a:endParaRPr lang="fa-IR" dirty="0"/>
          </a:p>
        </p:txBody>
      </p:sp>
    </p:spTree>
    <p:extLst>
      <p:ext uri="{BB962C8B-B14F-4D97-AF65-F5344CB8AC3E}">
        <p14:creationId xmlns:p14="http://schemas.microsoft.com/office/powerpoint/2010/main" val="2087031521"/>
      </p:ext>
    </p:extLst>
  </p:cSld>
  <p:clrMapOvr>
    <a:masterClrMapping/>
  </p:clrMapOvr>
  <mc:AlternateContent xmlns:mc="http://schemas.openxmlformats.org/markup-compatibility/2006" xmlns:p14="http://schemas.microsoft.com/office/powerpoint/2010/main">
    <mc:Choice Requires="p14">
      <p:transition spd="slow" p14:dur="2000" advTm="1000"/>
    </mc:Choice>
    <mc:Fallback xmlns="">
      <p:transition spd="slow" advTm="1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Autofit/>
          </a:bodyPr>
          <a:lstStyle/>
          <a:p>
            <a:pPr algn="ctr"/>
            <a:r>
              <a:rPr lang="fa-IR" sz="3600" dirty="0">
                <a:solidFill>
                  <a:srgbClr val="FF0066"/>
                </a:solidFill>
                <a:cs typeface="2  Titr" pitchFamily="2" charset="-78"/>
              </a:rPr>
              <a:t>3 ـ معدن مس </a:t>
            </a:r>
            <a:r>
              <a:rPr lang="fa-IR" sz="3600" dirty="0" smtClean="0">
                <a:solidFill>
                  <a:srgbClr val="FF0066"/>
                </a:solidFill>
                <a:cs typeface="2  Titr" pitchFamily="2" charset="-78"/>
              </a:rPr>
              <a:t>مهدی زاده </a:t>
            </a:r>
            <a:endParaRPr lang="fa-IR" sz="3600" dirty="0">
              <a:solidFill>
                <a:srgbClr val="FF0066"/>
              </a:solidFill>
            </a:endParaRPr>
          </a:p>
          <a:p>
            <a:r>
              <a:rPr lang="fa-IR" sz="3600" dirty="0">
                <a:solidFill>
                  <a:srgbClr val="FF0066"/>
                </a:solidFill>
                <a:cs typeface="2  Jadid" pitchFamily="2" charset="-78"/>
              </a:rPr>
              <a:t>نام معدن : مس </a:t>
            </a:r>
            <a:r>
              <a:rPr lang="fa-IR" sz="3600" dirty="0" smtClean="0">
                <a:solidFill>
                  <a:srgbClr val="FF0066"/>
                </a:solidFill>
                <a:cs typeface="2  Jadid" pitchFamily="2" charset="-78"/>
              </a:rPr>
              <a:t>مهدی زاده </a:t>
            </a:r>
            <a:endParaRPr lang="fa-IR" sz="3600" dirty="0">
              <a:solidFill>
                <a:srgbClr val="FF0066"/>
              </a:solidFill>
              <a:cs typeface="2  Jadid" pitchFamily="2" charset="-78"/>
            </a:endParaRPr>
          </a:p>
          <a:p>
            <a:r>
              <a:rPr lang="fa-IR" sz="3600" dirty="0">
                <a:solidFill>
                  <a:srgbClr val="FF0066"/>
                </a:solidFill>
                <a:cs typeface="2  Jadid" pitchFamily="2" charset="-78"/>
              </a:rPr>
              <a:t>نام ماده معدنی : مس</a:t>
            </a:r>
          </a:p>
          <a:p>
            <a:r>
              <a:rPr lang="fa-IR" sz="3600" dirty="0">
                <a:solidFill>
                  <a:srgbClr val="FF0066"/>
                </a:solidFill>
                <a:cs typeface="2  Jadid" pitchFamily="2" charset="-78"/>
              </a:rPr>
              <a:t>نام بهره بردار : </a:t>
            </a:r>
            <a:r>
              <a:rPr lang="fa-IR" sz="3600" dirty="0" smtClean="0">
                <a:solidFill>
                  <a:srgbClr val="FF0066"/>
                </a:solidFill>
                <a:cs typeface="2  Jadid" pitchFamily="2" charset="-78"/>
              </a:rPr>
              <a:t>مهدی زاده </a:t>
            </a:r>
            <a:endParaRPr lang="fa-IR" sz="3600" dirty="0">
              <a:solidFill>
                <a:srgbClr val="FF0066"/>
              </a:solidFill>
              <a:cs typeface="2  Jadid" pitchFamily="2" charset="-78"/>
            </a:endParaRPr>
          </a:p>
          <a:p>
            <a:r>
              <a:rPr lang="fa-IR" sz="3600" dirty="0">
                <a:solidFill>
                  <a:srgbClr val="FF0066"/>
                </a:solidFill>
                <a:cs typeface="2  Jadid" pitchFamily="2" charset="-78"/>
              </a:rPr>
              <a:t>آدرس : </a:t>
            </a:r>
            <a:r>
              <a:rPr lang="fa-IR" sz="3600" dirty="0" smtClean="0">
                <a:solidFill>
                  <a:srgbClr val="FF0066"/>
                </a:solidFill>
                <a:cs typeface="2  Jadid" pitchFamily="2" charset="-78"/>
              </a:rPr>
              <a:t>میاندشت </a:t>
            </a:r>
            <a:endParaRPr lang="fa-IR" sz="3600" dirty="0">
              <a:solidFill>
                <a:srgbClr val="FF0066"/>
              </a:solidFill>
              <a:cs typeface="2  Jadid" pitchFamily="2" charset="-78"/>
            </a:endParaRPr>
          </a:p>
          <a:p>
            <a:r>
              <a:rPr lang="fa-IR" sz="3600" dirty="0">
                <a:solidFill>
                  <a:srgbClr val="FF0066"/>
                </a:solidFill>
                <a:cs typeface="2  Jadid" pitchFamily="2" charset="-78"/>
              </a:rPr>
              <a:t>میزان ذخیره قطعی : 1000000 تن</a:t>
            </a:r>
          </a:p>
          <a:p>
            <a:r>
              <a:rPr lang="fa-IR" sz="3600" dirty="0">
                <a:solidFill>
                  <a:srgbClr val="FF0066"/>
                </a:solidFill>
                <a:cs typeface="2  Jadid" pitchFamily="2" charset="-78"/>
              </a:rPr>
              <a:t>میزان استخراج سالیانه: 156000 تن </a:t>
            </a:r>
          </a:p>
          <a:p>
            <a:r>
              <a:rPr lang="fa-IR" sz="2400" dirty="0">
                <a:solidFill>
                  <a:srgbClr val="FF0066"/>
                </a:solidFill>
                <a:cs typeface="2  Jadid" pitchFamily="2" charset="-78"/>
              </a:rPr>
              <a:t>تعداد کارگر شاغل : </a:t>
            </a:r>
            <a:r>
              <a:rPr lang="fa-IR" sz="2000" dirty="0">
                <a:solidFill>
                  <a:srgbClr val="FF0066"/>
                </a:solidFill>
                <a:cs typeface="2  Jadid" pitchFamily="2" charset="-78"/>
              </a:rPr>
              <a:t>تحصیلات دانشگاهی  3      دیپلم 6     زیر دیپلم-</a:t>
            </a:r>
          </a:p>
          <a:p>
            <a:endParaRPr lang="fa-IR" sz="3600" dirty="0">
              <a:solidFill>
                <a:srgbClr val="FF0066"/>
              </a:solidFill>
            </a:endParaRPr>
          </a:p>
        </p:txBody>
      </p:sp>
    </p:spTree>
    <p:extLst>
      <p:ext uri="{BB962C8B-B14F-4D97-AF65-F5344CB8AC3E}">
        <p14:creationId xmlns:p14="http://schemas.microsoft.com/office/powerpoint/2010/main" val="3050641228"/>
      </p:ext>
    </p:extLst>
  </p:cSld>
  <p:clrMapOvr>
    <a:masterClrMapping/>
  </p:clrMapOvr>
  <mc:AlternateContent xmlns:mc="http://schemas.openxmlformats.org/markup-compatibility/2006" xmlns:p14="http://schemas.microsoft.com/office/powerpoint/2010/main">
    <mc:Choice Requires="p14">
      <p:transition spd="slow" p14:dur="2000" advTm="318"/>
    </mc:Choice>
    <mc:Fallback xmlns="">
      <p:transition spd="slow" advTm="318"/>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268760"/>
            <a:ext cx="7704856" cy="4093428"/>
          </a:xfrm>
          <a:prstGeom prst="rect">
            <a:avLst/>
          </a:prstGeom>
        </p:spPr>
        <p:txBody>
          <a:bodyPr wrap="square">
            <a:spAutoFit/>
          </a:bodyPr>
          <a:lstStyle/>
          <a:p>
            <a:pPr algn="ctr"/>
            <a:r>
              <a:rPr lang="fa-IR" sz="3200" dirty="0">
                <a:solidFill>
                  <a:srgbClr val="FF0066"/>
                </a:solidFill>
                <a:cs typeface="2  Titr" pitchFamily="2" charset="-78"/>
              </a:rPr>
              <a:t>3 ـ معدن مس </a:t>
            </a:r>
            <a:r>
              <a:rPr lang="fa-IR" sz="3200" dirty="0" smtClean="0">
                <a:solidFill>
                  <a:srgbClr val="FF0066"/>
                </a:solidFill>
                <a:cs typeface="2  Titr" pitchFamily="2" charset="-78"/>
              </a:rPr>
              <a:t>خان عمیدی</a:t>
            </a:r>
            <a:endParaRPr lang="fa-IR" sz="3200" dirty="0">
              <a:solidFill>
                <a:srgbClr val="FF0066"/>
              </a:solidFill>
            </a:endParaRPr>
          </a:p>
          <a:p>
            <a:r>
              <a:rPr lang="fa-IR" sz="3200" dirty="0">
                <a:solidFill>
                  <a:srgbClr val="FF0066"/>
                </a:solidFill>
                <a:cs typeface="2  Jadid" pitchFamily="2" charset="-78"/>
              </a:rPr>
              <a:t>نام معدن : مس </a:t>
            </a:r>
            <a:r>
              <a:rPr lang="fa-IR" sz="3200" dirty="0" smtClean="0">
                <a:solidFill>
                  <a:srgbClr val="FF0066"/>
                </a:solidFill>
                <a:cs typeface="2  Jadid" pitchFamily="2" charset="-78"/>
              </a:rPr>
              <a:t>خان عمیدی</a:t>
            </a:r>
            <a:endParaRPr lang="fa-IR" sz="3200" dirty="0">
              <a:solidFill>
                <a:srgbClr val="FF0066"/>
              </a:solidFill>
              <a:cs typeface="2  Jadid" pitchFamily="2" charset="-78"/>
            </a:endParaRPr>
          </a:p>
          <a:p>
            <a:r>
              <a:rPr lang="fa-IR" sz="3200" dirty="0">
                <a:solidFill>
                  <a:srgbClr val="FF0066"/>
                </a:solidFill>
                <a:cs typeface="2  Jadid" pitchFamily="2" charset="-78"/>
              </a:rPr>
              <a:t>نام ماده معدنی : مس</a:t>
            </a:r>
          </a:p>
          <a:p>
            <a:r>
              <a:rPr lang="fa-IR" sz="3200" dirty="0">
                <a:solidFill>
                  <a:srgbClr val="FF0066"/>
                </a:solidFill>
                <a:cs typeface="2  Jadid" pitchFamily="2" charset="-78"/>
              </a:rPr>
              <a:t>نام بهره بردار : </a:t>
            </a:r>
            <a:r>
              <a:rPr lang="fa-IR" sz="3200" dirty="0" smtClean="0">
                <a:solidFill>
                  <a:srgbClr val="FF0066"/>
                </a:solidFill>
                <a:cs typeface="2  Jadid" pitchFamily="2" charset="-78"/>
              </a:rPr>
              <a:t>محسن خان عمیدی</a:t>
            </a:r>
            <a:endParaRPr lang="fa-IR" sz="3200" dirty="0">
              <a:solidFill>
                <a:srgbClr val="FF0066"/>
              </a:solidFill>
              <a:cs typeface="2  Jadid" pitchFamily="2" charset="-78"/>
            </a:endParaRPr>
          </a:p>
          <a:p>
            <a:r>
              <a:rPr lang="fa-IR" sz="3200" dirty="0">
                <a:solidFill>
                  <a:srgbClr val="FF0066"/>
                </a:solidFill>
                <a:cs typeface="2  Jadid" pitchFamily="2" charset="-78"/>
              </a:rPr>
              <a:t>آدرس : </a:t>
            </a:r>
            <a:r>
              <a:rPr lang="fa-IR" sz="3200" dirty="0" smtClean="0">
                <a:solidFill>
                  <a:srgbClr val="FF0066"/>
                </a:solidFill>
                <a:cs typeface="2  Jadid" pitchFamily="2" charset="-78"/>
              </a:rPr>
              <a:t>22/6 کیلومتری شمال عباس آباد </a:t>
            </a:r>
            <a:endParaRPr lang="fa-IR" sz="3200" dirty="0">
              <a:solidFill>
                <a:srgbClr val="FF0066"/>
              </a:solidFill>
              <a:cs typeface="2  Jadid" pitchFamily="2" charset="-78"/>
            </a:endParaRPr>
          </a:p>
          <a:p>
            <a:r>
              <a:rPr lang="fa-IR" sz="3200" dirty="0">
                <a:solidFill>
                  <a:srgbClr val="FF0066"/>
                </a:solidFill>
                <a:cs typeface="2  Jadid" pitchFamily="2" charset="-78"/>
              </a:rPr>
              <a:t>میزان ذخیره قطعی : </a:t>
            </a:r>
            <a:r>
              <a:rPr lang="fa-IR" sz="3200" dirty="0" smtClean="0">
                <a:solidFill>
                  <a:srgbClr val="FF0066"/>
                </a:solidFill>
                <a:cs typeface="2  Jadid" pitchFamily="2" charset="-78"/>
              </a:rPr>
              <a:t>100000تن</a:t>
            </a:r>
            <a:endParaRPr lang="fa-IR" sz="3200" dirty="0">
              <a:solidFill>
                <a:srgbClr val="FF0066"/>
              </a:solidFill>
              <a:cs typeface="2  Jadid" pitchFamily="2" charset="-78"/>
            </a:endParaRPr>
          </a:p>
          <a:p>
            <a:r>
              <a:rPr lang="fa-IR" sz="3200" dirty="0">
                <a:solidFill>
                  <a:srgbClr val="FF0066"/>
                </a:solidFill>
                <a:cs typeface="2  Jadid" pitchFamily="2" charset="-78"/>
              </a:rPr>
              <a:t>میزان استخراج سالیانه: </a:t>
            </a:r>
            <a:r>
              <a:rPr lang="fa-IR" sz="3200" dirty="0" smtClean="0">
                <a:solidFill>
                  <a:srgbClr val="FF0066"/>
                </a:solidFill>
                <a:cs typeface="2  Jadid" pitchFamily="2" charset="-78"/>
              </a:rPr>
              <a:t>10000تن </a:t>
            </a:r>
            <a:endParaRPr lang="fa-IR" sz="3200" dirty="0">
              <a:solidFill>
                <a:srgbClr val="FF0066"/>
              </a:solidFill>
              <a:cs typeface="2  Jadid" pitchFamily="2" charset="-78"/>
            </a:endParaRPr>
          </a:p>
          <a:p>
            <a:r>
              <a:rPr lang="fa-IR" sz="2000" dirty="0">
                <a:solidFill>
                  <a:srgbClr val="FF0066"/>
                </a:solidFill>
                <a:cs typeface="2  Jadid" pitchFamily="2" charset="-78"/>
              </a:rPr>
              <a:t>تعداد کارگر شاغل : </a:t>
            </a:r>
            <a:r>
              <a:rPr lang="fa-IR" dirty="0">
                <a:solidFill>
                  <a:srgbClr val="FF0066"/>
                </a:solidFill>
                <a:cs typeface="2  Jadid" pitchFamily="2" charset="-78"/>
              </a:rPr>
              <a:t>تحصیلات دانشگاهی  </a:t>
            </a:r>
            <a:r>
              <a:rPr lang="fa-IR" dirty="0" smtClean="0">
                <a:solidFill>
                  <a:srgbClr val="FF0066"/>
                </a:solidFill>
                <a:cs typeface="2  Jadid" pitchFamily="2" charset="-78"/>
              </a:rPr>
              <a:t>2      </a:t>
            </a:r>
            <a:r>
              <a:rPr lang="fa-IR" dirty="0">
                <a:solidFill>
                  <a:srgbClr val="FF0066"/>
                </a:solidFill>
                <a:cs typeface="2  Jadid" pitchFamily="2" charset="-78"/>
              </a:rPr>
              <a:t>دیپلم </a:t>
            </a:r>
            <a:r>
              <a:rPr lang="fa-IR" dirty="0" smtClean="0">
                <a:solidFill>
                  <a:srgbClr val="FF0066"/>
                </a:solidFill>
                <a:cs typeface="2  Jadid" pitchFamily="2" charset="-78"/>
              </a:rPr>
              <a:t>3     </a:t>
            </a:r>
            <a:r>
              <a:rPr lang="fa-IR" dirty="0">
                <a:solidFill>
                  <a:srgbClr val="FF0066"/>
                </a:solidFill>
                <a:cs typeface="2  Jadid" pitchFamily="2" charset="-78"/>
              </a:rPr>
              <a:t>زیر دیپلم-</a:t>
            </a:r>
          </a:p>
          <a:p>
            <a:endParaRPr lang="fa-IR" dirty="0">
              <a:solidFill>
                <a:srgbClr val="FF0066"/>
              </a:solidFill>
            </a:endParaRPr>
          </a:p>
        </p:txBody>
      </p:sp>
    </p:spTree>
    <p:extLst>
      <p:ext uri="{BB962C8B-B14F-4D97-AF65-F5344CB8AC3E}">
        <p14:creationId xmlns:p14="http://schemas.microsoft.com/office/powerpoint/2010/main" val="712007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algn="just"/>
            <a:r>
              <a:rPr lang="fa-IR" sz="3600" b="1" dirty="0" smtClean="0">
                <a:solidFill>
                  <a:srgbClr val="FF0000"/>
                </a:solidFill>
                <a:cs typeface="B Kamran" pitchFamily="2" charset="-78"/>
              </a:rPr>
              <a:t>توضیحات : با عنایت به نوع کانی و پایین بودن عیار و مقرون به صرفه نبودن استخراج پیگیری </a:t>
            </a:r>
            <a:r>
              <a:rPr lang="fa-IR" sz="3600" b="1" dirty="0">
                <a:solidFill>
                  <a:srgbClr val="FF0000"/>
                </a:solidFill>
                <a:cs typeface="B Kamran" pitchFamily="2" charset="-78"/>
              </a:rPr>
              <a:t>بمنظور احداث فرآوری مس عباس آباد توسط شرکت مس کاوان و همکاری لازم با مدیران شرکت جهت تسریع در زمان و سعی در برطرف نمودن موانع احتمالی که پیرو بازدید بعمل آمده از معدن مذکور خط خردایش </a:t>
            </a:r>
            <a:r>
              <a:rPr lang="fa-IR" sz="3600" b="1" dirty="0" smtClean="0">
                <a:solidFill>
                  <a:srgbClr val="FF0000"/>
                </a:solidFill>
                <a:cs typeface="B Kamran" pitchFamily="2" charset="-78"/>
              </a:rPr>
              <a:t>خریداری </a:t>
            </a:r>
            <a:r>
              <a:rPr lang="fa-IR" sz="3600" b="1" dirty="0">
                <a:solidFill>
                  <a:srgbClr val="FF0000"/>
                </a:solidFill>
                <a:cs typeface="B Kamran" pitchFamily="2" charset="-78"/>
              </a:rPr>
              <a:t>و در محل معدن </a:t>
            </a:r>
            <a:r>
              <a:rPr lang="fa-IR" sz="3600" b="1" dirty="0" smtClean="0">
                <a:solidFill>
                  <a:srgbClr val="FF0000"/>
                </a:solidFill>
                <a:cs typeface="B Kamran" pitchFamily="2" charset="-78"/>
              </a:rPr>
              <a:t>نصب ، </a:t>
            </a:r>
            <a:r>
              <a:rPr lang="fa-IR" sz="3600" b="1" dirty="0">
                <a:solidFill>
                  <a:srgbClr val="FF0000"/>
                </a:solidFill>
                <a:cs typeface="B Kamran" pitchFamily="2" charset="-78"/>
              </a:rPr>
              <a:t>همچنین اقدامات لازم جهت احداث </a:t>
            </a:r>
            <a:r>
              <a:rPr lang="fa-IR" sz="3600" b="1" dirty="0" smtClean="0">
                <a:solidFill>
                  <a:srgbClr val="FF0000"/>
                </a:solidFill>
                <a:cs typeface="B Kamran" pitchFamily="2" charset="-78"/>
              </a:rPr>
              <a:t>کارخانه </a:t>
            </a:r>
            <a:r>
              <a:rPr lang="fa-IR" sz="3600" b="1" dirty="0">
                <a:solidFill>
                  <a:srgbClr val="FF0000"/>
                </a:solidFill>
                <a:cs typeface="B Kamran" pitchFamily="2" charset="-78"/>
              </a:rPr>
              <a:t>از قبیل احداث </a:t>
            </a:r>
            <a:r>
              <a:rPr lang="fa-IR" sz="3600" b="1" dirty="0" smtClean="0">
                <a:solidFill>
                  <a:srgbClr val="FF0000"/>
                </a:solidFill>
                <a:cs typeface="B Kamran" pitchFamily="2" charset="-78"/>
              </a:rPr>
              <a:t>سوله و تهیه ماشین آلات ، خط انتقال آب و استخر ، ستون </a:t>
            </a:r>
            <a:r>
              <a:rPr lang="fa-IR" sz="3600" b="1" dirty="0">
                <a:solidFill>
                  <a:srgbClr val="FF0000"/>
                </a:solidFill>
                <a:cs typeface="B Kamran" pitchFamily="2" charset="-78"/>
              </a:rPr>
              <a:t>گذاری برق و </a:t>
            </a:r>
            <a:r>
              <a:rPr lang="fa-IR" sz="3600" b="1" dirty="0" smtClean="0">
                <a:solidFill>
                  <a:srgbClr val="FF0000"/>
                </a:solidFill>
                <a:cs typeface="B Kamran" pitchFamily="2" charset="-78"/>
              </a:rPr>
              <a:t>ساختمان اداری و  </a:t>
            </a:r>
            <a:r>
              <a:rPr lang="fa-IR" sz="3600" b="1" dirty="0">
                <a:solidFill>
                  <a:srgbClr val="FF0000"/>
                </a:solidFill>
                <a:cs typeface="B Kamran" pitchFamily="2" charset="-78"/>
              </a:rPr>
              <a:t>نگهبانی انجام گردیده است .</a:t>
            </a:r>
            <a:endParaRPr lang="en-US" sz="3600" b="1" dirty="0">
              <a:solidFill>
                <a:srgbClr val="FF0000"/>
              </a:solidFill>
              <a:cs typeface="B Kamran" pitchFamily="2" charset="-78"/>
            </a:endParaRPr>
          </a:p>
          <a:p>
            <a:endParaRPr lang="fa-IR" dirty="0"/>
          </a:p>
        </p:txBody>
      </p:sp>
    </p:spTree>
    <p:custDataLst>
      <p:tags r:id="rId1"/>
    </p:custDataLst>
    <p:extLst>
      <p:ext uri="{BB962C8B-B14F-4D97-AF65-F5344CB8AC3E}">
        <p14:creationId xmlns:p14="http://schemas.microsoft.com/office/powerpoint/2010/main" val="1327417278"/>
      </p:ext>
    </p:extLst>
  </p:cSld>
  <p:clrMapOvr>
    <a:masterClrMapping/>
  </p:clrMapOvr>
  <mc:AlternateContent xmlns:mc="http://schemas.openxmlformats.org/markup-compatibility/2006" xmlns:p14="http://schemas.microsoft.com/office/powerpoint/2010/main">
    <mc:Choice Requires="p14">
      <p:transition spd="slow" p14:dur="1400" advTm="11521">
        <p14:doors dir="vert"/>
      </p:transition>
    </mc:Choice>
    <mc:Fallback xmlns="">
      <p:transition spd="slow" advTm="1152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980728"/>
            <a:ext cx="7772400" cy="4680520"/>
          </a:xfrm>
        </p:spPr>
        <p:txBody>
          <a:bodyPr>
            <a:normAutofit/>
          </a:bodyPr>
          <a:lstStyle/>
          <a:p>
            <a:pPr algn="ctr"/>
            <a:r>
              <a:rPr lang="fa-IR" sz="11500" dirty="0" smtClean="0">
                <a:latin typeface="IranNastaliq" pitchFamily="18" charset="0"/>
                <a:cs typeface="IranNastaliq" pitchFamily="18" charset="0"/>
              </a:rPr>
              <a:t>اطلاعات معادن شهرستان میامی </a:t>
            </a:r>
            <a:r>
              <a:rPr lang="fa-IR" dirty="0" smtClean="0">
                <a:cs typeface="_MRT_Khodkar" pitchFamily="2" charset="-78"/>
              </a:rPr>
              <a:t/>
            </a:r>
            <a:br>
              <a:rPr lang="fa-IR" dirty="0" smtClean="0">
                <a:cs typeface="_MRT_Khodkar" pitchFamily="2" charset="-78"/>
              </a:rPr>
            </a:br>
            <a:r>
              <a:rPr lang="fa-IR" dirty="0" smtClean="0"/>
              <a:t/>
            </a:r>
            <a:br>
              <a:rPr lang="fa-IR" dirty="0" smtClean="0"/>
            </a:br>
            <a:endParaRPr lang="fa-IR" dirty="0"/>
          </a:p>
        </p:txBody>
      </p:sp>
      <p:pic>
        <p:nvPicPr>
          <p:cNvPr id="3" name="Audio 2">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3913224303"/>
      </p:ext>
    </p:extLst>
  </p:cSld>
  <p:clrMapOvr>
    <a:masterClrMapping/>
  </p:clrMapOvr>
  <mc:AlternateContent xmlns:mc="http://schemas.openxmlformats.org/markup-compatibility/2006" xmlns:p14="http://schemas.microsoft.com/office/powerpoint/2010/main">
    <mc:Choice Requires="p14">
      <p:transition spd="slow" p14:dur="2000" advTm="353"/>
    </mc:Choice>
    <mc:Fallback xmlns="">
      <p:transition spd="slow" advTm="35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chor="ctr">
            <a:noAutofit/>
          </a:bodyPr>
          <a:lstStyle/>
          <a:p>
            <a:pPr algn="ctr"/>
            <a:r>
              <a:rPr lang="fa-IR" sz="16600" dirty="0" smtClean="0">
                <a:solidFill>
                  <a:srgbClr val="0070C0"/>
                </a:solidFill>
                <a:cs typeface="2  Titr" pitchFamily="2" charset="-78"/>
              </a:rPr>
              <a:t>مرمریت</a:t>
            </a:r>
            <a:endParaRPr lang="fa-IR" sz="16600" dirty="0">
              <a:solidFill>
                <a:srgbClr val="0070C0"/>
              </a:solidFill>
              <a:cs typeface="2  Titr" pitchFamily="2" charset="-78"/>
            </a:endParaRPr>
          </a:p>
        </p:txBody>
      </p:sp>
    </p:spTree>
    <p:extLst>
      <p:ext uri="{BB962C8B-B14F-4D97-AF65-F5344CB8AC3E}">
        <p14:creationId xmlns:p14="http://schemas.microsoft.com/office/powerpoint/2010/main" val="901108274"/>
      </p:ext>
    </p:extLst>
  </p:cSld>
  <p:clrMapOvr>
    <a:masterClrMapping/>
  </p:clrMapOvr>
  <mc:AlternateContent xmlns:mc="http://schemas.openxmlformats.org/markup-compatibility/2006" xmlns:p14="http://schemas.microsoft.com/office/powerpoint/2010/main">
    <mc:Choice Requires="p14">
      <p:transition spd="slow" p14:dur="1200" advTm="222">
        <p14:prism dir="r"/>
      </p:transition>
    </mc:Choice>
    <mc:Fallback xmlns="">
      <p:transition spd="slow" advTm="222">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17033" y="692150"/>
            <a:ext cx="7509933" cy="5632450"/>
          </a:xfrm>
        </p:spPr>
      </p:pic>
    </p:spTree>
    <p:custDataLst>
      <p:tags r:id="rId1"/>
    </p:custDataLst>
    <p:extLst>
      <p:ext uri="{BB962C8B-B14F-4D97-AF65-F5344CB8AC3E}">
        <p14:creationId xmlns:p14="http://schemas.microsoft.com/office/powerpoint/2010/main" val="1747692260"/>
      </p:ext>
    </p:extLst>
  </p:cSld>
  <p:clrMapOvr>
    <a:masterClrMapping/>
  </p:clrMapOvr>
  <p:transition spd="slow" advTm="312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ctr"/>
            <a:r>
              <a:rPr lang="fa-IR" sz="3600" dirty="0" smtClean="0">
                <a:solidFill>
                  <a:srgbClr val="FF0000"/>
                </a:solidFill>
                <a:cs typeface="2  Titr" pitchFamily="2" charset="-78"/>
              </a:rPr>
              <a:t>4 ـ معدن مرمریت جهان آباد </a:t>
            </a:r>
            <a:endParaRPr lang="fa-IR" sz="3600" dirty="0" smtClean="0">
              <a:solidFill>
                <a:srgbClr val="FF0000"/>
              </a:solidFill>
            </a:endParaRPr>
          </a:p>
          <a:p>
            <a:r>
              <a:rPr lang="fa-IR" sz="3600" dirty="0" smtClean="0">
                <a:solidFill>
                  <a:srgbClr val="FF0000"/>
                </a:solidFill>
                <a:cs typeface="2  Jadid" pitchFamily="2" charset="-78"/>
              </a:rPr>
              <a:t>نام معدن : مرمریت جهان آباد </a:t>
            </a:r>
          </a:p>
          <a:p>
            <a:r>
              <a:rPr lang="fa-IR" sz="3600" dirty="0" smtClean="0">
                <a:solidFill>
                  <a:srgbClr val="FF0000"/>
                </a:solidFill>
                <a:cs typeface="2  Jadid" pitchFamily="2" charset="-78"/>
              </a:rPr>
              <a:t>نام ماده معدنی : سنگ مرمریت</a:t>
            </a:r>
          </a:p>
          <a:p>
            <a:r>
              <a:rPr lang="fa-IR" sz="3600" dirty="0" smtClean="0">
                <a:solidFill>
                  <a:srgbClr val="FF0000"/>
                </a:solidFill>
                <a:cs typeface="2  Jadid" pitchFamily="2" charset="-78"/>
              </a:rPr>
              <a:t>نام بهره بردار : ممقانی</a:t>
            </a:r>
          </a:p>
          <a:p>
            <a:r>
              <a:rPr lang="fa-IR" sz="3600" dirty="0" smtClean="0">
                <a:solidFill>
                  <a:srgbClr val="FF0000"/>
                </a:solidFill>
                <a:cs typeface="2  Jadid" pitchFamily="2" charset="-78"/>
              </a:rPr>
              <a:t>آدرس : روستای جهان آباد </a:t>
            </a:r>
          </a:p>
          <a:p>
            <a:r>
              <a:rPr lang="fa-IR" sz="3600" dirty="0" smtClean="0">
                <a:solidFill>
                  <a:srgbClr val="FF0000"/>
                </a:solidFill>
                <a:cs typeface="2  Jadid" pitchFamily="2" charset="-78"/>
              </a:rPr>
              <a:t>میزان ذخیره قطعی : 146000 تن</a:t>
            </a:r>
          </a:p>
          <a:p>
            <a:r>
              <a:rPr lang="fa-IR" sz="3600" dirty="0" smtClean="0">
                <a:solidFill>
                  <a:srgbClr val="FF0000"/>
                </a:solidFill>
                <a:cs typeface="2  Jadid" pitchFamily="2" charset="-78"/>
              </a:rPr>
              <a:t>میزان استخراج سالیانه : 10000 تن </a:t>
            </a:r>
          </a:p>
          <a:p>
            <a:r>
              <a:rPr lang="fa-IR" sz="2400" dirty="0" smtClean="0">
                <a:solidFill>
                  <a:srgbClr val="FF0000"/>
                </a:solidFill>
                <a:cs typeface="2  Jadid" pitchFamily="2" charset="-78"/>
              </a:rPr>
              <a:t>تعداد کارگر شاغل : </a:t>
            </a:r>
            <a:r>
              <a:rPr lang="fa-IR" sz="2000" dirty="0" smtClean="0">
                <a:solidFill>
                  <a:srgbClr val="FF0000"/>
                </a:solidFill>
                <a:cs typeface="2  Jadid" pitchFamily="2" charset="-78"/>
              </a:rPr>
              <a:t>تحصیلات دانشگاهی     2  دیپلم  2  زیر دیپلم3</a:t>
            </a:r>
          </a:p>
          <a:p>
            <a:endParaRPr lang="fa-IR" dirty="0" smtClean="0">
              <a:solidFill>
                <a:schemeClr val="accent2">
                  <a:lumMod val="50000"/>
                </a:schemeClr>
              </a:solidFill>
              <a:cs typeface="2  Jadid" pitchFamily="2" charset="-78"/>
            </a:endParaRPr>
          </a:p>
          <a:p>
            <a:endParaRPr lang="fa-IR" dirty="0"/>
          </a:p>
        </p:txBody>
      </p:sp>
    </p:spTree>
    <p:custDataLst>
      <p:tags r:id="rId1"/>
    </p:custDataLst>
    <p:extLst>
      <p:ext uri="{BB962C8B-B14F-4D97-AF65-F5344CB8AC3E}">
        <p14:creationId xmlns:p14="http://schemas.microsoft.com/office/powerpoint/2010/main" val="3215295488"/>
      </p:ext>
    </p:extLst>
  </p:cSld>
  <p:clrMapOvr>
    <a:masterClrMapping/>
  </p:clrMapOvr>
  <mc:AlternateContent xmlns:mc="http://schemas.openxmlformats.org/markup-compatibility/2006" xmlns:p14="http://schemas.microsoft.com/office/powerpoint/2010/main">
    <mc:Choice Requires="p14">
      <p:transition spd="slow" p14:dur="900" advTm="6765">
        <p14:warp dir="in"/>
      </p:transition>
    </mc:Choice>
    <mc:Fallback xmlns="">
      <p:transition spd="slow" advTm="676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ormAutofit/>
          </a:bodyPr>
          <a:lstStyle/>
          <a:p>
            <a:pPr algn="ctr"/>
            <a:r>
              <a:rPr lang="fa-IR" sz="3600" dirty="0">
                <a:solidFill>
                  <a:schemeClr val="accent5">
                    <a:lumMod val="60000"/>
                    <a:lumOff val="40000"/>
                  </a:schemeClr>
                </a:solidFill>
                <a:cs typeface="2  Titr" pitchFamily="2" charset="-78"/>
              </a:rPr>
              <a:t>4 ـ معدن مرمریت </a:t>
            </a:r>
            <a:r>
              <a:rPr lang="fa-IR" sz="3600" dirty="0" smtClean="0">
                <a:solidFill>
                  <a:schemeClr val="accent5">
                    <a:lumMod val="60000"/>
                    <a:lumOff val="40000"/>
                  </a:schemeClr>
                </a:solidFill>
                <a:cs typeface="2  Titr" pitchFamily="2" charset="-78"/>
              </a:rPr>
              <a:t>میامی</a:t>
            </a:r>
            <a:endParaRPr lang="fa-IR" sz="3600" dirty="0">
              <a:solidFill>
                <a:schemeClr val="accent5">
                  <a:lumMod val="60000"/>
                  <a:lumOff val="40000"/>
                </a:schemeClr>
              </a:solidFill>
            </a:endParaRPr>
          </a:p>
          <a:p>
            <a:r>
              <a:rPr lang="fa-IR" sz="3600" dirty="0">
                <a:solidFill>
                  <a:schemeClr val="accent5">
                    <a:lumMod val="60000"/>
                    <a:lumOff val="40000"/>
                  </a:schemeClr>
                </a:solidFill>
                <a:cs typeface="2  Jadid" pitchFamily="2" charset="-78"/>
              </a:rPr>
              <a:t>نام معدن : مرمریت </a:t>
            </a:r>
            <a:r>
              <a:rPr lang="fa-IR" sz="3600" dirty="0" smtClean="0">
                <a:solidFill>
                  <a:schemeClr val="accent5">
                    <a:lumMod val="60000"/>
                    <a:lumOff val="40000"/>
                  </a:schemeClr>
                </a:solidFill>
                <a:cs typeface="2  Jadid" pitchFamily="2" charset="-78"/>
              </a:rPr>
              <a:t>میامی</a:t>
            </a:r>
            <a:endParaRPr lang="fa-IR" sz="3600" dirty="0">
              <a:solidFill>
                <a:schemeClr val="accent5">
                  <a:lumMod val="60000"/>
                  <a:lumOff val="40000"/>
                </a:schemeClr>
              </a:solidFill>
              <a:cs typeface="2  Jadid" pitchFamily="2" charset="-78"/>
            </a:endParaRPr>
          </a:p>
          <a:p>
            <a:r>
              <a:rPr lang="fa-IR" sz="3600" dirty="0">
                <a:solidFill>
                  <a:schemeClr val="accent5">
                    <a:lumMod val="60000"/>
                    <a:lumOff val="40000"/>
                  </a:schemeClr>
                </a:solidFill>
                <a:cs typeface="2  Jadid" pitchFamily="2" charset="-78"/>
              </a:rPr>
              <a:t>نام ماده معدنی : سنگ مرمریت</a:t>
            </a:r>
          </a:p>
          <a:p>
            <a:r>
              <a:rPr lang="fa-IR" sz="3600" dirty="0">
                <a:solidFill>
                  <a:schemeClr val="accent5">
                    <a:lumMod val="60000"/>
                    <a:lumOff val="40000"/>
                  </a:schemeClr>
                </a:solidFill>
                <a:cs typeface="2  Jadid" pitchFamily="2" charset="-78"/>
              </a:rPr>
              <a:t>نام بهره بردار : </a:t>
            </a:r>
            <a:r>
              <a:rPr lang="fa-IR" sz="3600" dirty="0" smtClean="0">
                <a:solidFill>
                  <a:schemeClr val="accent5">
                    <a:lumMod val="60000"/>
                    <a:lumOff val="40000"/>
                  </a:schemeClr>
                </a:solidFill>
                <a:cs typeface="2  Jadid" pitchFamily="2" charset="-78"/>
              </a:rPr>
              <a:t>شرکت کان کاوان سمنان</a:t>
            </a:r>
            <a:endParaRPr lang="fa-IR" sz="3600" dirty="0">
              <a:solidFill>
                <a:schemeClr val="accent5">
                  <a:lumMod val="60000"/>
                  <a:lumOff val="40000"/>
                </a:schemeClr>
              </a:solidFill>
              <a:cs typeface="2  Jadid" pitchFamily="2" charset="-78"/>
            </a:endParaRPr>
          </a:p>
          <a:p>
            <a:r>
              <a:rPr lang="fa-IR" sz="3600" dirty="0">
                <a:solidFill>
                  <a:schemeClr val="accent5">
                    <a:lumMod val="60000"/>
                    <a:lumOff val="40000"/>
                  </a:schemeClr>
                </a:solidFill>
                <a:cs typeface="2  Jadid" pitchFamily="2" charset="-78"/>
              </a:rPr>
              <a:t>آدرس : </a:t>
            </a:r>
            <a:r>
              <a:rPr lang="fa-IR" sz="3600" dirty="0" smtClean="0">
                <a:solidFill>
                  <a:schemeClr val="accent5">
                    <a:lumMod val="60000"/>
                    <a:lumOff val="40000"/>
                  </a:schemeClr>
                </a:solidFill>
                <a:cs typeface="2  Jadid" pitchFamily="2" charset="-78"/>
              </a:rPr>
              <a:t>میامی</a:t>
            </a:r>
            <a:endParaRPr lang="fa-IR" sz="3600" dirty="0">
              <a:solidFill>
                <a:schemeClr val="accent5">
                  <a:lumMod val="60000"/>
                  <a:lumOff val="40000"/>
                </a:schemeClr>
              </a:solidFill>
              <a:cs typeface="2  Jadid" pitchFamily="2" charset="-78"/>
            </a:endParaRPr>
          </a:p>
          <a:p>
            <a:r>
              <a:rPr lang="fa-IR" sz="3600" dirty="0">
                <a:solidFill>
                  <a:schemeClr val="accent5">
                    <a:lumMod val="60000"/>
                    <a:lumOff val="40000"/>
                  </a:schemeClr>
                </a:solidFill>
                <a:cs typeface="2  Jadid" pitchFamily="2" charset="-78"/>
              </a:rPr>
              <a:t>میزان ذخیره قطعی : </a:t>
            </a:r>
            <a:r>
              <a:rPr lang="fa-IR" sz="3600" dirty="0" smtClean="0">
                <a:solidFill>
                  <a:schemeClr val="accent5">
                    <a:lumMod val="60000"/>
                    <a:lumOff val="40000"/>
                  </a:schemeClr>
                </a:solidFill>
                <a:cs typeface="2  Jadid" pitchFamily="2" charset="-78"/>
              </a:rPr>
              <a:t>2900000 تن</a:t>
            </a:r>
            <a:endParaRPr lang="fa-IR" sz="3600" dirty="0">
              <a:solidFill>
                <a:schemeClr val="accent5">
                  <a:lumMod val="60000"/>
                  <a:lumOff val="40000"/>
                </a:schemeClr>
              </a:solidFill>
              <a:cs typeface="2  Jadid" pitchFamily="2" charset="-78"/>
            </a:endParaRPr>
          </a:p>
          <a:p>
            <a:r>
              <a:rPr lang="fa-IR" sz="3600" dirty="0">
                <a:solidFill>
                  <a:schemeClr val="accent5">
                    <a:lumMod val="60000"/>
                    <a:lumOff val="40000"/>
                  </a:schemeClr>
                </a:solidFill>
                <a:cs typeface="2  Jadid" pitchFamily="2" charset="-78"/>
              </a:rPr>
              <a:t>میزان استخراج </a:t>
            </a:r>
            <a:r>
              <a:rPr lang="fa-IR" sz="3600" dirty="0" smtClean="0">
                <a:solidFill>
                  <a:schemeClr val="accent5">
                    <a:lumMod val="60000"/>
                    <a:lumOff val="40000"/>
                  </a:schemeClr>
                </a:solidFill>
                <a:cs typeface="2  Jadid" pitchFamily="2" charset="-78"/>
              </a:rPr>
              <a:t>سالیانه : 12000 تن </a:t>
            </a:r>
            <a:endParaRPr lang="fa-IR" sz="3600" dirty="0">
              <a:solidFill>
                <a:schemeClr val="accent5">
                  <a:lumMod val="60000"/>
                  <a:lumOff val="40000"/>
                </a:schemeClr>
              </a:solidFill>
              <a:cs typeface="2  Jadid" pitchFamily="2" charset="-78"/>
            </a:endParaRPr>
          </a:p>
          <a:p>
            <a:r>
              <a:rPr lang="fa-IR" sz="2400" dirty="0">
                <a:solidFill>
                  <a:schemeClr val="accent5">
                    <a:lumMod val="60000"/>
                    <a:lumOff val="40000"/>
                  </a:schemeClr>
                </a:solidFill>
                <a:cs typeface="2  Jadid" pitchFamily="2" charset="-78"/>
              </a:rPr>
              <a:t>تعداد کارگر شاغل : </a:t>
            </a:r>
            <a:r>
              <a:rPr lang="fa-IR" sz="2000" dirty="0">
                <a:solidFill>
                  <a:schemeClr val="accent5">
                    <a:lumMod val="60000"/>
                    <a:lumOff val="40000"/>
                  </a:schemeClr>
                </a:solidFill>
                <a:cs typeface="2  Jadid" pitchFamily="2" charset="-78"/>
              </a:rPr>
              <a:t>تحصیلات دانشگاهی    </a:t>
            </a:r>
            <a:r>
              <a:rPr lang="fa-IR" sz="2000" dirty="0" smtClean="0">
                <a:solidFill>
                  <a:schemeClr val="accent5">
                    <a:lumMod val="60000"/>
                    <a:lumOff val="40000"/>
                  </a:schemeClr>
                </a:solidFill>
                <a:cs typeface="2  Jadid" pitchFamily="2" charset="-78"/>
              </a:rPr>
              <a:t>1    </a:t>
            </a:r>
            <a:r>
              <a:rPr lang="fa-IR" sz="2000" dirty="0">
                <a:solidFill>
                  <a:schemeClr val="accent5">
                    <a:lumMod val="60000"/>
                    <a:lumOff val="40000"/>
                  </a:schemeClr>
                </a:solidFill>
                <a:cs typeface="2  Jadid" pitchFamily="2" charset="-78"/>
              </a:rPr>
              <a:t>دیپلم  </a:t>
            </a:r>
            <a:r>
              <a:rPr lang="fa-IR" sz="2000" dirty="0" smtClean="0">
                <a:solidFill>
                  <a:schemeClr val="accent5">
                    <a:lumMod val="60000"/>
                    <a:lumOff val="40000"/>
                  </a:schemeClr>
                </a:solidFill>
                <a:cs typeface="2  Jadid" pitchFamily="2" charset="-78"/>
              </a:rPr>
              <a:t>1    </a:t>
            </a:r>
            <a:r>
              <a:rPr lang="fa-IR" sz="2000" dirty="0">
                <a:solidFill>
                  <a:schemeClr val="accent5">
                    <a:lumMod val="60000"/>
                    <a:lumOff val="40000"/>
                  </a:schemeClr>
                </a:solidFill>
                <a:cs typeface="2  Jadid" pitchFamily="2" charset="-78"/>
              </a:rPr>
              <a:t>زیر </a:t>
            </a:r>
            <a:r>
              <a:rPr lang="fa-IR" sz="2000" dirty="0" smtClean="0">
                <a:solidFill>
                  <a:schemeClr val="accent5">
                    <a:lumMod val="60000"/>
                    <a:lumOff val="40000"/>
                  </a:schemeClr>
                </a:solidFill>
                <a:cs typeface="2  Jadid" pitchFamily="2" charset="-78"/>
              </a:rPr>
              <a:t>دیپلم3</a:t>
            </a:r>
            <a:endParaRPr lang="fa-IR" sz="2000" dirty="0">
              <a:solidFill>
                <a:schemeClr val="accent5">
                  <a:lumMod val="60000"/>
                  <a:lumOff val="40000"/>
                </a:schemeClr>
              </a:solidFill>
              <a:cs typeface="2  Jadid" pitchFamily="2" charset="-78"/>
            </a:endParaRPr>
          </a:p>
          <a:p>
            <a:endParaRPr lang="fa-IR" dirty="0"/>
          </a:p>
        </p:txBody>
      </p:sp>
    </p:spTree>
    <p:custDataLst>
      <p:tags r:id="rId1"/>
    </p:custDataLst>
    <p:extLst>
      <p:ext uri="{BB962C8B-B14F-4D97-AF65-F5344CB8AC3E}">
        <p14:creationId xmlns:p14="http://schemas.microsoft.com/office/powerpoint/2010/main" val="4026047838"/>
      </p:ext>
    </p:extLst>
  </p:cSld>
  <p:clrMapOvr>
    <a:masterClrMapping/>
  </p:clrMapOvr>
  <p:transition spd="slow" advTm="3909">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rmAutofit/>
          </a:bodyPr>
          <a:lstStyle/>
          <a:p>
            <a:pPr algn="ctr"/>
            <a:r>
              <a:rPr lang="fa-IR" sz="3600" dirty="0">
                <a:solidFill>
                  <a:srgbClr val="00B0F0"/>
                </a:solidFill>
                <a:cs typeface="2  Titr" pitchFamily="2" charset="-78"/>
              </a:rPr>
              <a:t>4 ـ معدن مرمریت </a:t>
            </a:r>
            <a:r>
              <a:rPr lang="fa-IR" sz="3600" dirty="0" smtClean="0">
                <a:solidFill>
                  <a:srgbClr val="00B0F0"/>
                </a:solidFill>
                <a:cs typeface="2  Titr" pitchFamily="2" charset="-78"/>
              </a:rPr>
              <a:t>ری آباد </a:t>
            </a:r>
            <a:endParaRPr lang="fa-IR" sz="3600" dirty="0">
              <a:solidFill>
                <a:srgbClr val="00B0F0"/>
              </a:solidFill>
            </a:endParaRPr>
          </a:p>
          <a:p>
            <a:r>
              <a:rPr lang="fa-IR" sz="3600" dirty="0">
                <a:solidFill>
                  <a:srgbClr val="00B0F0"/>
                </a:solidFill>
                <a:cs typeface="2  Jadid" pitchFamily="2" charset="-78"/>
              </a:rPr>
              <a:t>نام معدن : مرمریت </a:t>
            </a:r>
            <a:r>
              <a:rPr lang="fa-IR" sz="3600" dirty="0" smtClean="0">
                <a:solidFill>
                  <a:srgbClr val="00B0F0"/>
                </a:solidFill>
                <a:cs typeface="2  Jadid" pitchFamily="2" charset="-78"/>
              </a:rPr>
              <a:t>ری آباد</a:t>
            </a:r>
            <a:endParaRPr lang="fa-IR" sz="3600" dirty="0">
              <a:solidFill>
                <a:srgbClr val="00B0F0"/>
              </a:solidFill>
              <a:cs typeface="2  Jadid" pitchFamily="2" charset="-78"/>
            </a:endParaRPr>
          </a:p>
          <a:p>
            <a:r>
              <a:rPr lang="fa-IR" sz="3600" dirty="0">
                <a:solidFill>
                  <a:srgbClr val="00B0F0"/>
                </a:solidFill>
                <a:cs typeface="2  Jadid" pitchFamily="2" charset="-78"/>
              </a:rPr>
              <a:t>نام ماده معدنی : سنگ مرمریت</a:t>
            </a:r>
          </a:p>
          <a:p>
            <a:r>
              <a:rPr lang="fa-IR" sz="3600" dirty="0">
                <a:solidFill>
                  <a:srgbClr val="00B0F0"/>
                </a:solidFill>
                <a:cs typeface="2  Jadid" pitchFamily="2" charset="-78"/>
              </a:rPr>
              <a:t>نام بهره بردار : </a:t>
            </a:r>
            <a:r>
              <a:rPr lang="fa-IR" sz="3600" dirty="0" smtClean="0">
                <a:solidFill>
                  <a:srgbClr val="00B0F0"/>
                </a:solidFill>
                <a:cs typeface="2  Jadid" pitchFamily="2" charset="-78"/>
              </a:rPr>
              <a:t>سمیه شیخ حسنی </a:t>
            </a:r>
            <a:endParaRPr lang="fa-IR" sz="3600" dirty="0">
              <a:solidFill>
                <a:srgbClr val="00B0F0"/>
              </a:solidFill>
              <a:cs typeface="2  Jadid" pitchFamily="2" charset="-78"/>
            </a:endParaRPr>
          </a:p>
          <a:p>
            <a:r>
              <a:rPr lang="fa-IR" sz="3600" dirty="0">
                <a:solidFill>
                  <a:srgbClr val="00B0F0"/>
                </a:solidFill>
                <a:cs typeface="2  Jadid" pitchFamily="2" charset="-78"/>
              </a:rPr>
              <a:t>آدرس : </a:t>
            </a:r>
            <a:r>
              <a:rPr lang="fa-IR" sz="3600" dirty="0" smtClean="0">
                <a:solidFill>
                  <a:srgbClr val="00B0F0"/>
                </a:solidFill>
                <a:cs typeface="2  Jadid" pitchFamily="2" charset="-78"/>
              </a:rPr>
              <a:t>روستای ری آباد </a:t>
            </a:r>
            <a:endParaRPr lang="fa-IR" sz="3600" dirty="0">
              <a:solidFill>
                <a:srgbClr val="00B0F0"/>
              </a:solidFill>
              <a:cs typeface="2  Jadid" pitchFamily="2" charset="-78"/>
            </a:endParaRPr>
          </a:p>
          <a:p>
            <a:r>
              <a:rPr lang="fa-IR" sz="3600" dirty="0">
                <a:solidFill>
                  <a:srgbClr val="00B0F0"/>
                </a:solidFill>
                <a:cs typeface="2  Jadid" pitchFamily="2" charset="-78"/>
              </a:rPr>
              <a:t>میزان ذخیره قطعی : </a:t>
            </a:r>
            <a:r>
              <a:rPr lang="fa-IR" sz="3600" dirty="0" smtClean="0">
                <a:solidFill>
                  <a:srgbClr val="00B0F0"/>
                </a:solidFill>
                <a:cs typeface="2  Jadid" pitchFamily="2" charset="-78"/>
              </a:rPr>
              <a:t>146000 تن</a:t>
            </a:r>
            <a:endParaRPr lang="fa-IR" sz="3600" dirty="0">
              <a:solidFill>
                <a:srgbClr val="00B0F0"/>
              </a:solidFill>
              <a:cs typeface="2  Jadid" pitchFamily="2" charset="-78"/>
            </a:endParaRPr>
          </a:p>
          <a:p>
            <a:r>
              <a:rPr lang="fa-IR" sz="3600" dirty="0">
                <a:solidFill>
                  <a:srgbClr val="00B0F0"/>
                </a:solidFill>
                <a:cs typeface="2  Jadid" pitchFamily="2" charset="-78"/>
              </a:rPr>
              <a:t>میزان استخراج </a:t>
            </a:r>
            <a:r>
              <a:rPr lang="fa-IR" sz="3600" dirty="0" smtClean="0">
                <a:solidFill>
                  <a:srgbClr val="00B0F0"/>
                </a:solidFill>
                <a:cs typeface="2  Jadid" pitchFamily="2" charset="-78"/>
              </a:rPr>
              <a:t>سالیانه: 10000 تن </a:t>
            </a:r>
            <a:endParaRPr lang="fa-IR" sz="3600" dirty="0">
              <a:solidFill>
                <a:srgbClr val="00B0F0"/>
              </a:solidFill>
              <a:cs typeface="2  Jadid" pitchFamily="2" charset="-78"/>
            </a:endParaRPr>
          </a:p>
          <a:p>
            <a:r>
              <a:rPr lang="fa-IR" sz="2400" dirty="0">
                <a:solidFill>
                  <a:srgbClr val="00B0F0"/>
                </a:solidFill>
                <a:cs typeface="2  Jadid" pitchFamily="2" charset="-78"/>
              </a:rPr>
              <a:t>تعداد کارگر شاغل : </a:t>
            </a:r>
            <a:r>
              <a:rPr lang="fa-IR" sz="2000" dirty="0">
                <a:solidFill>
                  <a:srgbClr val="00B0F0"/>
                </a:solidFill>
                <a:cs typeface="2  Jadid" pitchFamily="2" charset="-78"/>
              </a:rPr>
              <a:t>تحصیلات دانشگاهی    </a:t>
            </a:r>
            <a:r>
              <a:rPr lang="fa-IR" sz="2000" dirty="0" smtClean="0">
                <a:solidFill>
                  <a:srgbClr val="00B0F0"/>
                </a:solidFill>
                <a:cs typeface="2  Jadid" pitchFamily="2" charset="-78"/>
              </a:rPr>
              <a:t>2  دیپلم   2زیر دیپلم 3</a:t>
            </a:r>
            <a:endParaRPr lang="fa-IR" sz="2000" dirty="0">
              <a:solidFill>
                <a:srgbClr val="00B0F0"/>
              </a:solidFill>
              <a:cs typeface="2  Jadid" pitchFamily="2" charset="-78"/>
            </a:endParaRPr>
          </a:p>
          <a:p>
            <a:endParaRPr lang="fa-IR" dirty="0"/>
          </a:p>
        </p:txBody>
      </p:sp>
    </p:spTree>
    <p:extLst>
      <p:ext uri="{BB962C8B-B14F-4D97-AF65-F5344CB8AC3E}">
        <p14:creationId xmlns:p14="http://schemas.microsoft.com/office/powerpoint/2010/main" val="1734081686"/>
      </p:ext>
    </p:extLst>
  </p:cSld>
  <p:clrMapOvr>
    <a:masterClrMapping/>
  </p:clrMapOvr>
  <mc:AlternateContent xmlns:mc="http://schemas.openxmlformats.org/markup-compatibility/2006" xmlns:p14="http://schemas.microsoft.com/office/powerpoint/2010/main">
    <mc:Choice Requires="p14">
      <p:transition spd="slow" p14:dur="2000" advTm="901"/>
    </mc:Choice>
    <mc:Fallback xmlns="">
      <p:transition spd="slow" advTm="901"/>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lstStyle/>
          <a:p>
            <a:pPr algn="ctr"/>
            <a:r>
              <a:rPr lang="fa-IR" sz="3600" dirty="0">
                <a:solidFill>
                  <a:schemeClr val="accent5">
                    <a:lumMod val="75000"/>
                  </a:schemeClr>
                </a:solidFill>
                <a:cs typeface="2  Titr" pitchFamily="2" charset="-78"/>
              </a:rPr>
              <a:t>4 ـ معدن مرمریت </a:t>
            </a:r>
            <a:r>
              <a:rPr lang="fa-IR" sz="3600" dirty="0" smtClean="0">
                <a:solidFill>
                  <a:schemeClr val="accent5">
                    <a:lumMod val="75000"/>
                  </a:schemeClr>
                </a:solidFill>
                <a:cs typeface="2  Titr" pitchFamily="2" charset="-78"/>
              </a:rPr>
              <a:t>نردین </a:t>
            </a:r>
            <a:endParaRPr lang="fa-IR" sz="3600" dirty="0">
              <a:solidFill>
                <a:schemeClr val="accent5">
                  <a:lumMod val="75000"/>
                </a:schemeClr>
              </a:solidFill>
            </a:endParaRPr>
          </a:p>
          <a:p>
            <a:r>
              <a:rPr lang="fa-IR" sz="3600" dirty="0">
                <a:solidFill>
                  <a:schemeClr val="accent5">
                    <a:lumMod val="75000"/>
                  </a:schemeClr>
                </a:solidFill>
                <a:cs typeface="2  Jadid" pitchFamily="2" charset="-78"/>
              </a:rPr>
              <a:t>نام معدن : مرمریت </a:t>
            </a:r>
            <a:r>
              <a:rPr lang="fa-IR" sz="3600" dirty="0" smtClean="0">
                <a:solidFill>
                  <a:schemeClr val="accent5">
                    <a:lumMod val="75000"/>
                  </a:schemeClr>
                </a:solidFill>
                <a:cs typeface="2  Jadid" pitchFamily="2" charset="-78"/>
              </a:rPr>
              <a:t>نردین</a:t>
            </a:r>
            <a:endParaRPr lang="fa-IR" sz="3600" dirty="0">
              <a:solidFill>
                <a:schemeClr val="accent5">
                  <a:lumMod val="75000"/>
                </a:schemeClr>
              </a:solidFill>
              <a:cs typeface="2  Jadid" pitchFamily="2" charset="-78"/>
            </a:endParaRPr>
          </a:p>
          <a:p>
            <a:r>
              <a:rPr lang="fa-IR" sz="3600" dirty="0">
                <a:solidFill>
                  <a:schemeClr val="accent5">
                    <a:lumMod val="75000"/>
                  </a:schemeClr>
                </a:solidFill>
                <a:cs typeface="2  Jadid" pitchFamily="2" charset="-78"/>
              </a:rPr>
              <a:t>نام ماده معدنی : سنگ مرمریت</a:t>
            </a:r>
          </a:p>
          <a:p>
            <a:r>
              <a:rPr lang="fa-IR" sz="3600" dirty="0">
                <a:solidFill>
                  <a:schemeClr val="accent5">
                    <a:lumMod val="75000"/>
                  </a:schemeClr>
                </a:solidFill>
                <a:cs typeface="2  Jadid" pitchFamily="2" charset="-78"/>
              </a:rPr>
              <a:t>نام بهره بردار : </a:t>
            </a:r>
            <a:r>
              <a:rPr lang="fa-IR" sz="3600" dirty="0" smtClean="0">
                <a:solidFill>
                  <a:schemeClr val="accent5">
                    <a:lumMod val="75000"/>
                  </a:schemeClr>
                </a:solidFill>
                <a:cs typeface="2  Jadid" pitchFamily="2" charset="-78"/>
              </a:rPr>
              <a:t>شجاعت الحسینی </a:t>
            </a:r>
            <a:endParaRPr lang="fa-IR" sz="3600" dirty="0">
              <a:solidFill>
                <a:schemeClr val="accent5">
                  <a:lumMod val="75000"/>
                </a:schemeClr>
              </a:solidFill>
              <a:cs typeface="2  Jadid" pitchFamily="2" charset="-78"/>
            </a:endParaRPr>
          </a:p>
          <a:p>
            <a:r>
              <a:rPr lang="fa-IR" sz="3600" dirty="0">
                <a:solidFill>
                  <a:schemeClr val="accent5">
                    <a:lumMod val="75000"/>
                  </a:schemeClr>
                </a:solidFill>
                <a:cs typeface="2  Jadid" pitchFamily="2" charset="-78"/>
              </a:rPr>
              <a:t>آدرس : روستای </a:t>
            </a:r>
            <a:r>
              <a:rPr lang="fa-IR" sz="3600" dirty="0" smtClean="0">
                <a:solidFill>
                  <a:schemeClr val="accent5">
                    <a:lumMod val="75000"/>
                  </a:schemeClr>
                </a:solidFill>
                <a:cs typeface="2  Jadid" pitchFamily="2" charset="-78"/>
              </a:rPr>
              <a:t>نردین</a:t>
            </a:r>
            <a:endParaRPr lang="fa-IR" sz="3600" dirty="0">
              <a:solidFill>
                <a:schemeClr val="accent5">
                  <a:lumMod val="75000"/>
                </a:schemeClr>
              </a:solidFill>
              <a:cs typeface="2  Jadid" pitchFamily="2" charset="-78"/>
            </a:endParaRPr>
          </a:p>
          <a:p>
            <a:r>
              <a:rPr lang="fa-IR" sz="3600" dirty="0">
                <a:solidFill>
                  <a:schemeClr val="accent5">
                    <a:lumMod val="75000"/>
                  </a:schemeClr>
                </a:solidFill>
                <a:cs typeface="2  Jadid" pitchFamily="2" charset="-78"/>
              </a:rPr>
              <a:t>میزان ذخیره قطعی : </a:t>
            </a:r>
            <a:r>
              <a:rPr lang="fa-IR" sz="3600" dirty="0" smtClean="0">
                <a:solidFill>
                  <a:schemeClr val="accent5">
                    <a:lumMod val="75000"/>
                  </a:schemeClr>
                </a:solidFill>
                <a:cs typeface="2  Jadid" pitchFamily="2" charset="-78"/>
              </a:rPr>
              <a:t>13652 تن</a:t>
            </a:r>
            <a:endParaRPr lang="fa-IR" sz="3600" dirty="0">
              <a:solidFill>
                <a:schemeClr val="accent5">
                  <a:lumMod val="75000"/>
                </a:schemeClr>
              </a:solidFill>
              <a:cs typeface="2  Jadid" pitchFamily="2" charset="-78"/>
            </a:endParaRPr>
          </a:p>
          <a:p>
            <a:r>
              <a:rPr lang="fa-IR" sz="3600" dirty="0">
                <a:solidFill>
                  <a:schemeClr val="accent5">
                    <a:lumMod val="75000"/>
                  </a:schemeClr>
                </a:solidFill>
                <a:cs typeface="2  Jadid" pitchFamily="2" charset="-78"/>
              </a:rPr>
              <a:t>میزان استخراج </a:t>
            </a:r>
            <a:r>
              <a:rPr lang="fa-IR" sz="3600" dirty="0" smtClean="0">
                <a:solidFill>
                  <a:schemeClr val="accent5">
                    <a:lumMod val="75000"/>
                  </a:schemeClr>
                </a:solidFill>
                <a:cs typeface="2  Jadid" pitchFamily="2" charset="-78"/>
              </a:rPr>
              <a:t>سالیانه: 22000 تن </a:t>
            </a:r>
            <a:endParaRPr lang="fa-IR" sz="3600" dirty="0">
              <a:solidFill>
                <a:schemeClr val="accent5">
                  <a:lumMod val="75000"/>
                </a:schemeClr>
              </a:solidFill>
              <a:cs typeface="2  Jadid" pitchFamily="2" charset="-78"/>
            </a:endParaRPr>
          </a:p>
          <a:p>
            <a:r>
              <a:rPr lang="fa-IR" sz="2400" dirty="0">
                <a:solidFill>
                  <a:schemeClr val="accent5">
                    <a:lumMod val="75000"/>
                  </a:schemeClr>
                </a:solidFill>
                <a:cs typeface="2  Jadid" pitchFamily="2" charset="-78"/>
              </a:rPr>
              <a:t>تعداد کارگر شاغل : </a:t>
            </a:r>
            <a:r>
              <a:rPr lang="fa-IR" sz="2000" dirty="0">
                <a:solidFill>
                  <a:schemeClr val="accent5">
                    <a:lumMod val="75000"/>
                  </a:schemeClr>
                </a:solidFill>
                <a:cs typeface="2  Jadid" pitchFamily="2" charset="-78"/>
              </a:rPr>
              <a:t>تحصیلات دانشگاهی        دیپلم      زیر دیپلم</a:t>
            </a:r>
          </a:p>
          <a:p>
            <a:endParaRPr lang="fa-IR" dirty="0" smtClean="0"/>
          </a:p>
          <a:p>
            <a:endParaRPr lang="fa-IR" dirty="0"/>
          </a:p>
          <a:p>
            <a:endParaRPr lang="fa-IR" dirty="0"/>
          </a:p>
        </p:txBody>
      </p:sp>
    </p:spTree>
    <p:extLst>
      <p:ext uri="{BB962C8B-B14F-4D97-AF65-F5344CB8AC3E}">
        <p14:creationId xmlns:p14="http://schemas.microsoft.com/office/powerpoint/2010/main" val="2331849129"/>
      </p:ext>
    </p:extLst>
  </p:cSld>
  <p:clrMapOvr>
    <a:masterClrMapping/>
  </p:clrMapOvr>
  <mc:AlternateContent xmlns:mc="http://schemas.openxmlformats.org/markup-compatibility/2006" xmlns:p14="http://schemas.microsoft.com/office/powerpoint/2010/main">
    <mc:Choice Requires="p14">
      <p:transition spd="slow" p14:dur="2000" advTm="1685"/>
    </mc:Choice>
    <mc:Fallback xmlns="">
      <p:transition spd="slow" advTm="1685"/>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lstStyle/>
          <a:p>
            <a:pPr algn="just"/>
            <a:r>
              <a:rPr lang="fa-IR" sz="3600" dirty="0">
                <a:solidFill>
                  <a:srgbClr val="00B050"/>
                </a:solidFill>
                <a:cs typeface="2  Baran" pitchFamily="2" charset="-78"/>
              </a:rPr>
              <a:t>شهرستان میامی دارای </a:t>
            </a:r>
            <a:r>
              <a:rPr lang="fa-IR" sz="3600" dirty="0" smtClean="0">
                <a:solidFill>
                  <a:srgbClr val="00B050"/>
                </a:solidFill>
                <a:cs typeface="2  Baran" pitchFamily="2" charset="-78"/>
              </a:rPr>
              <a:t>4واحد </a:t>
            </a:r>
            <a:r>
              <a:rPr lang="fa-IR" sz="3600" dirty="0">
                <a:solidFill>
                  <a:srgbClr val="00B050"/>
                </a:solidFill>
                <a:cs typeface="2  Baran" pitchFamily="2" charset="-78"/>
              </a:rPr>
              <a:t>معدن سنگ مرمریت میباشد که با هدایت و حمایت سرمایه گذار  در این بخش میتوان با احداث واحد فرآوری سنگ اشتغال و پیشرفت اقتصادی تحصیل نمود . با عنایت به وجود رگه های نسبتاً زیاد در سنگهای منطقه با وجود تکنولوژی پیشرفته و حمایتهای صندوق توسعه معدنی در بخش کلان میتوان از هدر رفت انرژی و سرمایه جلوگیری بعمل آورد و با احداث </a:t>
            </a:r>
            <a:r>
              <a:rPr lang="fa-IR" sz="3600" dirty="0" smtClean="0">
                <a:solidFill>
                  <a:srgbClr val="00B050"/>
                </a:solidFill>
                <a:cs typeface="2  Baran" pitchFamily="2" charset="-78"/>
              </a:rPr>
              <a:t>سنگبری </a:t>
            </a:r>
            <a:r>
              <a:rPr lang="fa-IR" sz="3600" dirty="0">
                <a:solidFill>
                  <a:srgbClr val="00B050"/>
                </a:solidFill>
                <a:cs typeface="2  Baran" pitchFamily="2" charset="-78"/>
              </a:rPr>
              <a:t>های مجهز با تکنولوژی نو نسبت به استمرار فعالیت و سود دهی بیشتر و توسعه پایدار اقدام نمود . </a:t>
            </a:r>
            <a:endParaRPr lang="en-US" sz="3600" dirty="0">
              <a:solidFill>
                <a:srgbClr val="00B050"/>
              </a:solidFill>
              <a:cs typeface="2  Baran" pitchFamily="2" charset="-78"/>
            </a:endParaRPr>
          </a:p>
          <a:p>
            <a:endParaRPr lang="fa-IR" dirty="0"/>
          </a:p>
        </p:txBody>
      </p:sp>
    </p:spTree>
    <p:extLst>
      <p:ext uri="{BB962C8B-B14F-4D97-AF65-F5344CB8AC3E}">
        <p14:creationId xmlns:p14="http://schemas.microsoft.com/office/powerpoint/2010/main" val="3674269330"/>
      </p:ext>
    </p:extLst>
  </p:cSld>
  <p:clrMapOvr>
    <a:masterClrMapping/>
  </p:clrMapOvr>
  <mc:AlternateContent xmlns:mc="http://schemas.openxmlformats.org/markup-compatibility/2006" xmlns:p14="http://schemas.microsoft.com/office/powerpoint/2010/main">
    <mc:Choice Requires="p14">
      <p:transition spd="slow" p14:dur="2000" advTm="425"/>
    </mc:Choice>
    <mc:Fallback xmlns="">
      <p:transition spd="slow" advTm="425"/>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chor="ctr">
            <a:noAutofit/>
          </a:bodyPr>
          <a:lstStyle/>
          <a:p>
            <a:pPr algn="ctr"/>
            <a:r>
              <a:rPr lang="fa-IR" sz="16600" dirty="0" smtClean="0">
                <a:solidFill>
                  <a:schemeClr val="accent1">
                    <a:lumMod val="60000"/>
                    <a:lumOff val="40000"/>
                  </a:schemeClr>
                </a:solidFill>
                <a:cs typeface="2  Titr" pitchFamily="2" charset="-78"/>
              </a:rPr>
              <a:t>سنگ گچ</a:t>
            </a:r>
            <a:endParaRPr lang="fa-IR" sz="16600" dirty="0">
              <a:solidFill>
                <a:schemeClr val="accent1">
                  <a:lumMod val="60000"/>
                  <a:lumOff val="40000"/>
                </a:schemeClr>
              </a:solidFill>
              <a:cs typeface="2  Titr" pitchFamily="2" charset="-78"/>
            </a:endParaRPr>
          </a:p>
        </p:txBody>
      </p:sp>
    </p:spTree>
    <p:extLst>
      <p:ext uri="{BB962C8B-B14F-4D97-AF65-F5344CB8AC3E}">
        <p14:creationId xmlns:p14="http://schemas.microsoft.com/office/powerpoint/2010/main" val="1988941177"/>
      </p:ext>
    </p:extLst>
  </p:cSld>
  <p:clrMapOvr>
    <a:masterClrMapping/>
  </p:clrMapOvr>
  <mc:AlternateContent xmlns:mc="http://schemas.openxmlformats.org/markup-compatibility/2006" xmlns:p14="http://schemas.microsoft.com/office/powerpoint/2010/main">
    <mc:Choice Requires="p14">
      <p:transition spd="slow" p14:dur="1200" advTm="50">
        <p:dissolve/>
      </p:transition>
    </mc:Choice>
    <mc:Fallback xmlns="">
      <p:transition spd="slow" advTm="50">
        <p:dissolv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939006"/>
            <a:ext cx="7620000" cy="5067300"/>
          </a:xfrm>
        </p:spPr>
      </p:pic>
    </p:spTree>
    <p:extLst>
      <p:ext uri="{BB962C8B-B14F-4D97-AF65-F5344CB8AC3E}">
        <p14:creationId xmlns:p14="http://schemas.microsoft.com/office/powerpoint/2010/main" val="37983979"/>
      </p:ext>
    </p:extLst>
  </p:cSld>
  <p:clrMapOvr>
    <a:masterClrMapping/>
  </p:clrMapOvr>
  <mc:AlternateContent xmlns:mc="http://schemas.openxmlformats.org/markup-compatibility/2006" xmlns:p14="http://schemas.microsoft.com/office/powerpoint/2010/main">
    <mc:Choice Requires="p14">
      <p:transition spd="slow" p14:dur="1500" advTm="772">
        <p:split orient="vert"/>
      </p:transition>
    </mc:Choice>
    <mc:Fallback xmlns="">
      <p:transition spd="slow" advTm="772">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ctr"/>
            <a:r>
              <a:rPr lang="fa-IR" sz="3200" dirty="0" smtClean="0">
                <a:solidFill>
                  <a:schemeClr val="accent3">
                    <a:lumMod val="50000"/>
                  </a:schemeClr>
                </a:solidFill>
                <a:cs typeface="2  Titr" pitchFamily="2" charset="-78"/>
              </a:rPr>
              <a:t>5 ـ معدن سنگ گچ جهان آباد </a:t>
            </a:r>
            <a:endParaRPr lang="fa-IR" sz="3200" dirty="0" smtClean="0"/>
          </a:p>
          <a:p>
            <a:r>
              <a:rPr lang="fa-IR" sz="3200" dirty="0" smtClean="0">
                <a:solidFill>
                  <a:schemeClr val="accent2">
                    <a:lumMod val="50000"/>
                  </a:schemeClr>
                </a:solidFill>
                <a:cs typeface="2  Jadid" pitchFamily="2" charset="-78"/>
              </a:rPr>
              <a:t>نام معدن : سنگ گچ جهان آباد </a:t>
            </a:r>
          </a:p>
          <a:p>
            <a:r>
              <a:rPr lang="fa-IR" sz="3200" dirty="0" smtClean="0">
                <a:solidFill>
                  <a:schemeClr val="accent2">
                    <a:lumMod val="50000"/>
                  </a:schemeClr>
                </a:solidFill>
                <a:cs typeface="2  Jadid" pitchFamily="2" charset="-78"/>
              </a:rPr>
              <a:t>نام ماده معدنی : سنگ گچ</a:t>
            </a:r>
          </a:p>
          <a:p>
            <a:r>
              <a:rPr lang="fa-IR" sz="3200" dirty="0" smtClean="0">
                <a:solidFill>
                  <a:schemeClr val="accent2">
                    <a:lumMod val="50000"/>
                  </a:schemeClr>
                </a:solidFill>
                <a:cs typeface="2  Jadid" pitchFamily="2" charset="-78"/>
              </a:rPr>
              <a:t>نحوه استخراج : رو باز  </a:t>
            </a:r>
          </a:p>
          <a:p>
            <a:r>
              <a:rPr lang="fa-IR" sz="3200" dirty="0" smtClean="0">
                <a:solidFill>
                  <a:schemeClr val="accent2">
                    <a:lumMod val="50000"/>
                  </a:schemeClr>
                </a:solidFill>
                <a:cs typeface="2  Jadid" pitchFamily="2" charset="-78"/>
              </a:rPr>
              <a:t>نام بهره بردار : رضایی</a:t>
            </a:r>
          </a:p>
          <a:p>
            <a:r>
              <a:rPr lang="fa-IR" sz="3200" dirty="0" smtClean="0">
                <a:solidFill>
                  <a:schemeClr val="accent2">
                    <a:lumMod val="50000"/>
                  </a:schemeClr>
                </a:solidFill>
                <a:cs typeface="2  Jadid" pitchFamily="2" charset="-78"/>
              </a:rPr>
              <a:t>آدرس : جهان آباد </a:t>
            </a:r>
          </a:p>
          <a:p>
            <a:r>
              <a:rPr lang="fa-IR" sz="3200" dirty="0" smtClean="0">
                <a:solidFill>
                  <a:schemeClr val="accent2">
                    <a:lumMod val="50000"/>
                  </a:schemeClr>
                </a:solidFill>
                <a:cs typeface="2  Jadid" pitchFamily="2" charset="-78"/>
              </a:rPr>
              <a:t>میزان ذخیره قطعی : 400000 تن </a:t>
            </a:r>
          </a:p>
          <a:p>
            <a:r>
              <a:rPr lang="fa-IR" sz="3200" dirty="0" smtClean="0">
                <a:solidFill>
                  <a:schemeClr val="accent2">
                    <a:lumMod val="50000"/>
                  </a:schemeClr>
                </a:solidFill>
                <a:cs typeface="2  Jadid" pitchFamily="2" charset="-78"/>
              </a:rPr>
              <a:t>میزان استخراج سالیانه : 15000 تن</a:t>
            </a:r>
          </a:p>
          <a:p>
            <a:r>
              <a:rPr lang="fa-IR" sz="2400" dirty="0" smtClean="0">
                <a:solidFill>
                  <a:schemeClr val="accent2">
                    <a:lumMod val="50000"/>
                  </a:schemeClr>
                </a:solidFill>
                <a:cs typeface="2  Jadid" pitchFamily="2" charset="-78"/>
              </a:rPr>
              <a:t>تعداد کارگر شاغل :</a:t>
            </a:r>
            <a:r>
              <a:rPr lang="fa-IR" sz="2000" dirty="0" smtClean="0">
                <a:solidFill>
                  <a:schemeClr val="accent2">
                    <a:lumMod val="50000"/>
                  </a:schemeClr>
                </a:solidFill>
                <a:cs typeface="2  Jadid" pitchFamily="2" charset="-78"/>
              </a:rPr>
              <a:t> تحصیلات دانشگاهی    1    دیپلم   2   زیر دیپلم  1</a:t>
            </a:r>
          </a:p>
          <a:p>
            <a:endParaRPr lang="fa-IR" sz="3200" dirty="0" smtClean="0">
              <a:solidFill>
                <a:schemeClr val="accent2">
                  <a:lumMod val="50000"/>
                </a:schemeClr>
              </a:solidFill>
              <a:cs typeface="2  Jadid" pitchFamily="2" charset="-78"/>
            </a:endParaRPr>
          </a:p>
          <a:p>
            <a:endParaRPr lang="fa-IR" dirty="0"/>
          </a:p>
        </p:txBody>
      </p:sp>
    </p:spTree>
    <p:custDataLst>
      <p:tags r:id="rId1"/>
    </p:custDataLst>
    <p:extLst>
      <p:ext uri="{BB962C8B-B14F-4D97-AF65-F5344CB8AC3E}">
        <p14:creationId xmlns:p14="http://schemas.microsoft.com/office/powerpoint/2010/main" val="1733543672"/>
      </p:ext>
    </p:extLst>
  </p:cSld>
  <p:clrMapOvr>
    <a:masterClrMapping/>
  </p:clrMapOvr>
  <mc:AlternateContent xmlns:mc="http://schemas.openxmlformats.org/markup-compatibility/2006" xmlns:p14="http://schemas.microsoft.com/office/powerpoint/2010/main">
    <mc:Choice Requires="p14">
      <p:transition spd="slow" p14:dur="3900" advTm="3853">
        <p14:glitter dir="r"/>
      </p:transition>
    </mc:Choice>
    <mc:Fallback xmlns="">
      <p:transition spd="slow" advTm="385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pPr algn="ctr"/>
            <a:r>
              <a:rPr lang="fa-IR" sz="5400" dirty="0">
                <a:solidFill>
                  <a:srgbClr val="FFC000"/>
                </a:solidFill>
                <a:cs typeface="2  Titr" pitchFamily="2" charset="-78"/>
              </a:rPr>
              <a:t>شهرستان میامی دارای معادن بسیار غنی منجمله مس ، کرومیت ، منگنز ، منیزیت ، سنگهای ترئینی ، گچ ، بوکسیت و ...  میباشد تا آنجا که میتوان میامی را قطب معادن کانی های فلزی استان نامید .</a:t>
            </a:r>
            <a:endParaRPr lang="en-US" sz="5400" dirty="0">
              <a:solidFill>
                <a:srgbClr val="FFC000"/>
              </a:solidFill>
              <a:cs typeface="2  Titr" pitchFamily="2" charset="-78"/>
            </a:endParaRPr>
          </a:p>
          <a:p>
            <a:endParaRPr lang="fa-IR" dirty="0"/>
          </a:p>
        </p:txBody>
      </p:sp>
      <p:pic>
        <p:nvPicPr>
          <p:cNvPr id="2" name="Audio 1">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8318500" y="6032500"/>
            <a:ext cx="609600" cy="609600"/>
          </a:xfrm>
          <a:prstGeom prst="rect">
            <a:avLst/>
          </a:prstGeom>
        </p:spPr>
      </p:pic>
    </p:spTree>
    <p:custDataLst>
      <p:tags r:id="rId1"/>
    </p:custDataLst>
    <p:extLst>
      <p:ext uri="{BB962C8B-B14F-4D97-AF65-F5344CB8AC3E}">
        <p14:creationId xmlns:p14="http://schemas.microsoft.com/office/powerpoint/2010/main" val="2463867817"/>
      </p:ext>
    </p:extLst>
  </p:cSld>
  <p:clrMapOvr>
    <a:masterClrMapping/>
  </p:clrMapOvr>
  <mc:AlternateContent xmlns:mc="http://schemas.openxmlformats.org/markup-compatibility/2006" xmlns:p14="http://schemas.microsoft.com/office/powerpoint/2010/main">
    <mc:Choice Requires="p14">
      <p:transition spd="slow" p14:dur="1500" advTm="2942">
        <p:split orient="vert"/>
      </p:transition>
    </mc:Choice>
    <mc:Fallback xmlns="">
      <p:transition spd="slow" advTm="2942">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2" fill="hold" display="0">
                  <p:stCondLst>
                    <p:cond delay="indefinite"/>
                  </p:stCondLst>
                  <p:endCondLst>
                    <p:cond evt="onStopAudio" delay="0">
                      <p:tgtEl>
                        <p:sldTgt/>
                      </p:tgtEl>
                    </p:cond>
                  </p:endCondLst>
                </p:cTn>
                <p:tgtEl>
                  <p:spTgt spid="2"/>
                </p:tgtEl>
              </p:cMediaNode>
            </p:audio>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rmAutofit/>
          </a:bodyPr>
          <a:lstStyle/>
          <a:p>
            <a:pPr algn="ctr"/>
            <a:r>
              <a:rPr lang="fa-IR" sz="3200" dirty="0">
                <a:solidFill>
                  <a:schemeClr val="bg2">
                    <a:lumMod val="75000"/>
                  </a:schemeClr>
                </a:solidFill>
                <a:cs typeface="2  Titr" pitchFamily="2" charset="-78"/>
              </a:rPr>
              <a:t>5 ـ معدن سنگ گچ </a:t>
            </a:r>
            <a:r>
              <a:rPr lang="fa-IR" sz="3200" dirty="0" smtClean="0">
                <a:solidFill>
                  <a:schemeClr val="bg2">
                    <a:lumMod val="75000"/>
                  </a:schemeClr>
                </a:solidFill>
                <a:cs typeface="2  Titr" pitchFamily="2" charset="-78"/>
              </a:rPr>
              <a:t>دشت شاد </a:t>
            </a:r>
            <a:endParaRPr lang="fa-IR" sz="3200" dirty="0">
              <a:solidFill>
                <a:schemeClr val="bg2">
                  <a:lumMod val="75000"/>
                </a:schemeClr>
              </a:solidFill>
            </a:endParaRPr>
          </a:p>
          <a:p>
            <a:r>
              <a:rPr lang="fa-IR" sz="3200" dirty="0">
                <a:solidFill>
                  <a:schemeClr val="bg2">
                    <a:lumMod val="75000"/>
                  </a:schemeClr>
                </a:solidFill>
                <a:cs typeface="2  Jadid" pitchFamily="2" charset="-78"/>
              </a:rPr>
              <a:t>نام معدن : سنگ گچ </a:t>
            </a:r>
            <a:r>
              <a:rPr lang="fa-IR" sz="3200" dirty="0" smtClean="0">
                <a:solidFill>
                  <a:schemeClr val="bg2">
                    <a:lumMod val="75000"/>
                  </a:schemeClr>
                </a:solidFill>
                <a:cs typeface="2  Jadid" pitchFamily="2" charset="-78"/>
              </a:rPr>
              <a:t>دشت شاد </a:t>
            </a:r>
            <a:endParaRPr lang="fa-IR" sz="3200" dirty="0">
              <a:solidFill>
                <a:schemeClr val="bg2">
                  <a:lumMod val="75000"/>
                </a:schemeClr>
              </a:solidFill>
              <a:cs typeface="2  Jadid" pitchFamily="2" charset="-78"/>
            </a:endParaRPr>
          </a:p>
          <a:p>
            <a:r>
              <a:rPr lang="fa-IR" sz="3200" dirty="0">
                <a:solidFill>
                  <a:schemeClr val="bg2">
                    <a:lumMod val="75000"/>
                  </a:schemeClr>
                </a:solidFill>
                <a:cs typeface="2  Jadid" pitchFamily="2" charset="-78"/>
              </a:rPr>
              <a:t>نام ماده معدنی : سنگ گچ</a:t>
            </a:r>
          </a:p>
          <a:p>
            <a:r>
              <a:rPr lang="fa-IR" sz="3200" dirty="0">
                <a:solidFill>
                  <a:schemeClr val="bg2">
                    <a:lumMod val="75000"/>
                  </a:schemeClr>
                </a:solidFill>
                <a:cs typeface="2  Jadid" pitchFamily="2" charset="-78"/>
              </a:rPr>
              <a:t>نحوه استخراج : رو باز  </a:t>
            </a:r>
          </a:p>
          <a:p>
            <a:r>
              <a:rPr lang="fa-IR" sz="3200" dirty="0">
                <a:solidFill>
                  <a:schemeClr val="bg2">
                    <a:lumMod val="75000"/>
                  </a:schemeClr>
                </a:solidFill>
                <a:cs typeface="2  Jadid" pitchFamily="2" charset="-78"/>
              </a:rPr>
              <a:t>نام بهره بردار : </a:t>
            </a:r>
            <a:r>
              <a:rPr lang="fa-IR" sz="3200" dirty="0" smtClean="0">
                <a:solidFill>
                  <a:schemeClr val="bg2">
                    <a:lumMod val="75000"/>
                  </a:schemeClr>
                </a:solidFill>
                <a:cs typeface="2  Jadid" pitchFamily="2" charset="-78"/>
              </a:rPr>
              <a:t>حکمعلی رحیمی </a:t>
            </a:r>
            <a:endParaRPr lang="fa-IR" sz="3200" dirty="0">
              <a:solidFill>
                <a:schemeClr val="bg2">
                  <a:lumMod val="75000"/>
                </a:schemeClr>
              </a:solidFill>
              <a:cs typeface="2  Jadid" pitchFamily="2" charset="-78"/>
            </a:endParaRPr>
          </a:p>
          <a:p>
            <a:r>
              <a:rPr lang="fa-IR" sz="3200" dirty="0">
                <a:solidFill>
                  <a:schemeClr val="bg2">
                    <a:lumMod val="75000"/>
                  </a:schemeClr>
                </a:solidFill>
                <a:cs typeface="2  Jadid" pitchFamily="2" charset="-78"/>
              </a:rPr>
              <a:t>آدرس : </a:t>
            </a:r>
            <a:r>
              <a:rPr lang="fa-IR" sz="3200" dirty="0" smtClean="0">
                <a:solidFill>
                  <a:schemeClr val="bg2">
                    <a:lumMod val="75000"/>
                  </a:schemeClr>
                </a:solidFill>
                <a:cs typeface="2  Jadid" pitchFamily="2" charset="-78"/>
              </a:rPr>
              <a:t>دشت شاد </a:t>
            </a:r>
            <a:endParaRPr lang="fa-IR" sz="3200" dirty="0">
              <a:solidFill>
                <a:schemeClr val="bg2">
                  <a:lumMod val="75000"/>
                </a:schemeClr>
              </a:solidFill>
              <a:cs typeface="2  Jadid" pitchFamily="2" charset="-78"/>
            </a:endParaRPr>
          </a:p>
          <a:p>
            <a:r>
              <a:rPr lang="fa-IR" sz="3200" dirty="0">
                <a:solidFill>
                  <a:schemeClr val="bg2">
                    <a:lumMod val="75000"/>
                  </a:schemeClr>
                </a:solidFill>
                <a:cs typeface="2  Jadid" pitchFamily="2" charset="-78"/>
              </a:rPr>
              <a:t>میزان ذخیره قطعی : </a:t>
            </a:r>
            <a:r>
              <a:rPr lang="fa-IR" sz="3200" dirty="0" smtClean="0">
                <a:solidFill>
                  <a:schemeClr val="bg2">
                    <a:lumMod val="75000"/>
                  </a:schemeClr>
                </a:solidFill>
                <a:cs typeface="2  Jadid" pitchFamily="2" charset="-78"/>
              </a:rPr>
              <a:t>60000</a:t>
            </a:r>
            <a:endParaRPr lang="fa-IR" sz="3200" dirty="0">
              <a:solidFill>
                <a:schemeClr val="bg2">
                  <a:lumMod val="75000"/>
                </a:schemeClr>
              </a:solidFill>
              <a:cs typeface="2  Jadid" pitchFamily="2" charset="-78"/>
            </a:endParaRPr>
          </a:p>
          <a:p>
            <a:r>
              <a:rPr lang="fa-IR" sz="3200" dirty="0">
                <a:solidFill>
                  <a:schemeClr val="bg2">
                    <a:lumMod val="75000"/>
                  </a:schemeClr>
                </a:solidFill>
                <a:cs typeface="2  Jadid" pitchFamily="2" charset="-78"/>
              </a:rPr>
              <a:t>میزان استخراج </a:t>
            </a:r>
            <a:r>
              <a:rPr lang="fa-IR" sz="3200" dirty="0" smtClean="0">
                <a:solidFill>
                  <a:schemeClr val="bg2">
                    <a:lumMod val="75000"/>
                  </a:schemeClr>
                </a:solidFill>
                <a:cs typeface="2  Jadid" pitchFamily="2" charset="-78"/>
              </a:rPr>
              <a:t>سالیانه: 12000</a:t>
            </a:r>
            <a:endParaRPr lang="fa-IR" sz="3200" dirty="0">
              <a:solidFill>
                <a:schemeClr val="bg2">
                  <a:lumMod val="75000"/>
                </a:schemeClr>
              </a:solidFill>
              <a:cs typeface="2  Jadid" pitchFamily="2" charset="-78"/>
            </a:endParaRPr>
          </a:p>
          <a:p>
            <a:r>
              <a:rPr lang="fa-IR" sz="2400" dirty="0">
                <a:solidFill>
                  <a:schemeClr val="bg2">
                    <a:lumMod val="75000"/>
                  </a:schemeClr>
                </a:solidFill>
                <a:cs typeface="2  Jadid" pitchFamily="2" charset="-78"/>
              </a:rPr>
              <a:t>تعداد کارگر شاغل :</a:t>
            </a:r>
            <a:r>
              <a:rPr lang="fa-IR" sz="2000" dirty="0">
                <a:solidFill>
                  <a:schemeClr val="bg2">
                    <a:lumMod val="75000"/>
                  </a:schemeClr>
                </a:solidFill>
                <a:cs typeface="2  Jadid" pitchFamily="2" charset="-78"/>
              </a:rPr>
              <a:t> تحصیلات دانشگاهی   </a:t>
            </a:r>
            <a:r>
              <a:rPr lang="fa-IR" sz="2000" dirty="0" smtClean="0">
                <a:solidFill>
                  <a:schemeClr val="bg2">
                    <a:lumMod val="75000"/>
                  </a:schemeClr>
                </a:solidFill>
                <a:cs typeface="2  Jadid" pitchFamily="2" charset="-78"/>
              </a:rPr>
              <a:t>1 دیپلم   -  زیر دیپلم  1</a:t>
            </a:r>
            <a:endParaRPr lang="fa-IR" sz="2400" dirty="0">
              <a:solidFill>
                <a:schemeClr val="bg2">
                  <a:lumMod val="75000"/>
                </a:schemeClr>
              </a:solidFill>
            </a:endParaRPr>
          </a:p>
        </p:txBody>
      </p:sp>
    </p:spTree>
    <p:custDataLst>
      <p:tags r:id="rId1"/>
    </p:custDataLst>
    <p:extLst>
      <p:ext uri="{BB962C8B-B14F-4D97-AF65-F5344CB8AC3E}">
        <p14:creationId xmlns:p14="http://schemas.microsoft.com/office/powerpoint/2010/main" val="3293730971"/>
      </p:ext>
    </p:extLst>
  </p:cSld>
  <p:clrMapOvr>
    <a:masterClrMapping/>
  </p:clrMapOvr>
  <mc:AlternateContent xmlns:mc="http://schemas.openxmlformats.org/markup-compatibility/2006" xmlns:p14="http://schemas.microsoft.com/office/powerpoint/2010/main">
    <mc:Choice Requires="p14">
      <p:transition spd="slow" p14:dur="2000" advTm="6101"/>
    </mc:Choice>
    <mc:Fallback xmlns="">
      <p:transition spd="slow" advTm="61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lstStyle/>
          <a:p>
            <a:pPr algn="ctr"/>
            <a:r>
              <a:rPr lang="fa-IR" sz="3200" dirty="0">
                <a:solidFill>
                  <a:srgbClr val="CCCC00"/>
                </a:solidFill>
                <a:cs typeface="2  Titr" pitchFamily="2" charset="-78"/>
              </a:rPr>
              <a:t>5 ـ معدن سنگ گچ دشت شاد </a:t>
            </a:r>
            <a:endParaRPr lang="fa-IR" sz="3200" dirty="0">
              <a:solidFill>
                <a:srgbClr val="CCCC00"/>
              </a:solidFill>
            </a:endParaRPr>
          </a:p>
          <a:p>
            <a:r>
              <a:rPr lang="fa-IR" sz="3200" dirty="0">
                <a:solidFill>
                  <a:srgbClr val="CCCC00"/>
                </a:solidFill>
                <a:cs typeface="2  Jadid" pitchFamily="2" charset="-78"/>
              </a:rPr>
              <a:t>نام معدن : سنگ گچ </a:t>
            </a:r>
            <a:r>
              <a:rPr lang="fa-IR" sz="3200" dirty="0" smtClean="0">
                <a:solidFill>
                  <a:srgbClr val="CCCC00"/>
                </a:solidFill>
                <a:cs typeface="2  Jadid" pitchFamily="2" charset="-78"/>
              </a:rPr>
              <a:t>گلستان </a:t>
            </a:r>
            <a:endParaRPr lang="fa-IR" sz="3200" dirty="0">
              <a:solidFill>
                <a:srgbClr val="CCCC00"/>
              </a:solidFill>
              <a:cs typeface="2  Jadid" pitchFamily="2" charset="-78"/>
            </a:endParaRPr>
          </a:p>
          <a:p>
            <a:r>
              <a:rPr lang="fa-IR" sz="3200" dirty="0">
                <a:solidFill>
                  <a:srgbClr val="CCCC00"/>
                </a:solidFill>
                <a:cs typeface="2  Jadid" pitchFamily="2" charset="-78"/>
              </a:rPr>
              <a:t>نام ماده معدنی : سنگ گچ</a:t>
            </a:r>
          </a:p>
          <a:p>
            <a:r>
              <a:rPr lang="fa-IR" sz="3200" dirty="0">
                <a:solidFill>
                  <a:srgbClr val="CCCC00"/>
                </a:solidFill>
                <a:cs typeface="2  Jadid" pitchFamily="2" charset="-78"/>
              </a:rPr>
              <a:t>نحوه استخراج : رو باز  </a:t>
            </a:r>
          </a:p>
          <a:p>
            <a:r>
              <a:rPr lang="fa-IR" sz="3200" dirty="0">
                <a:solidFill>
                  <a:srgbClr val="CCCC00"/>
                </a:solidFill>
                <a:cs typeface="2  Jadid" pitchFamily="2" charset="-78"/>
              </a:rPr>
              <a:t>نام بهره بردار : </a:t>
            </a:r>
            <a:r>
              <a:rPr lang="fa-IR" sz="3200" dirty="0" smtClean="0">
                <a:solidFill>
                  <a:srgbClr val="CCCC00"/>
                </a:solidFill>
                <a:cs typeface="2  Jadid" pitchFamily="2" charset="-78"/>
              </a:rPr>
              <a:t>سید محمود محمودی </a:t>
            </a:r>
            <a:endParaRPr lang="fa-IR" sz="3200" dirty="0">
              <a:solidFill>
                <a:srgbClr val="CCCC00"/>
              </a:solidFill>
              <a:cs typeface="2  Jadid" pitchFamily="2" charset="-78"/>
            </a:endParaRPr>
          </a:p>
          <a:p>
            <a:r>
              <a:rPr lang="fa-IR" sz="3200" dirty="0">
                <a:solidFill>
                  <a:srgbClr val="CCCC00"/>
                </a:solidFill>
                <a:cs typeface="2  Jadid" pitchFamily="2" charset="-78"/>
              </a:rPr>
              <a:t>آدرس : </a:t>
            </a:r>
            <a:r>
              <a:rPr lang="fa-IR" sz="3200" dirty="0" smtClean="0">
                <a:solidFill>
                  <a:srgbClr val="CCCC00"/>
                </a:solidFill>
                <a:cs typeface="2  Jadid" pitchFamily="2" charset="-78"/>
              </a:rPr>
              <a:t>گلستان </a:t>
            </a:r>
            <a:endParaRPr lang="fa-IR" sz="3200" dirty="0">
              <a:solidFill>
                <a:srgbClr val="CCCC00"/>
              </a:solidFill>
              <a:cs typeface="2  Jadid" pitchFamily="2" charset="-78"/>
            </a:endParaRPr>
          </a:p>
          <a:p>
            <a:r>
              <a:rPr lang="fa-IR" sz="3200" dirty="0">
                <a:solidFill>
                  <a:srgbClr val="CCCC00"/>
                </a:solidFill>
                <a:cs typeface="2  Jadid" pitchFamily="2" charset="-78"/>
              </a:rPr>
              <a:t>میزان ذخیره قطعی : </a:t>
            </a:r>
            <a:r>
              <a:rPr lang="fa-IR" sz="3200" dirty="0" smtClean="0">
                <a:solidFill>
                  <a:srgbClr val="CCCC00"/>
                </a:solidFill>
                <a:cs typeface="2  Jadid" pitchFamily="2" charset="-78"/>
              </a:rPr>
              <a:t>650000</a:t>
            </a:r>
            <a:endParaRPr lang="fa-IR" sz="3200" dirty="0">
              <a:solidFill>
                <a:srgbClr val="CCCC00"/>
              </a:solidFill>
              <a:cs typeface="2  Jadid" pitchFamily="2" charset="-78"/>
            </a:endParaRPr>
          </a:p>
          <a:p>
            <a:r>
              <a:rPr lang="fa-IR" sz="3200" dirty="0">
                <a:solidFill>
                  <a:srgbClr val="CCCC00"/>
                </a:solidFill>
                <a:cs typeface="2  Jadid" pitchFamily="2" charset="-78"/>
              </a:rPr>
              <a:t>میزان استخراج </a:t>
            </a:r>
            <a:r>
              <a:rPr lang="fa-IR" sz="3200" dirty="0" smtClean="0">
                <a:solidFill>
                  <a:srgbClr val="CCCC00"/>
                </a:solidFill>
                <a:cs typeface="2  Jadid" pitchFamily="2" charset="-78"/>
              </a:rPr>
              <a:t>سالیانه: 90000</a:t>
            </a:r>
            <a:endParaRPr lang="fa-IR" sz="3200" dirty="0">
              <a:solidFill>
                <a:srgbClr val="CCCC00"/>
              </a:solidFill>
              <a:cs typeface="2  Jadid" pitchFamily="2" charset="-78"/>
            </a:endParaRPr>
          </a:p>
          <a:p>
            <a:r>
              <a:rPr lang="fa-IR" sz="2400" dirty="0">
                <a:solidFill>
                  <a:srgbClr val="CCCC00"/>
                </a:solidFill>
                <a:cs typeface="2  Jadid" pitchFamily="2" charset="-78"/>
              </a:rPr>
              <a:t>تعداد کارگر شاغل :</a:t>
            </a:r>
            <a:r>
              <a:rPr lang="fa-IR" sz="2000" dirty="0">
                <a:solidFill>
                  <a:srgbClr val="CCCC00"/>
                </a:solidFill>
                <a:cs typeface="2  Jadid" pitchFamily="2" charset="-78"/>
              </a:rPr>
              <a:t> تحصیلات دانشگاهی  </a:t>
            </a:r>
            <a:r>
              <a:rPr lang="fa-IR" sz="2000" dirty="0" smtClean="0">
                <a:solidFill>
                  <a:srgbClr val="CCCC00"/>
                </a:solidFill>
                <a:cs typeface="2  Jadid" pitchFamily="2" charset="-78"/>
              </a:rPr>
              <a:t>1  دیپلم 1  زیر دیپلم  3</a:t>
            </a:r>
            <a:endParaRPr lang="fa-IR" sz="2400" dirty="0">
              <a:solidFill>
                <a:srgbClr val="CCCC00"/>
              </a:solidFill>
            </a:endParaRPr>
          </a:p>
          <a:p>
            <a:endParaRPr lang="fa-IR" dirty="0"/>
          </a:p>
        </p:txBody>
      </p:sp>
    </p:spTree>
    <p:custDataLst>
      <p:tags r:id="rId1"/>
    </p:custDataLst>
    <p:extLst>
      <p:ext uri="{BB962C8B-B14F-4D97-AF65-F5344CB8AC3E}">
        <p14:creationId xmlns:p14="http://schemas.microsoft.com/office/powerpoint/2010/main" val="2307123820"/>
      </p:ext>
    </p:extLst>
  </p:cSld>
  <p:clrMapOvr>
    <a:masterClrMapping/>
  </p:clrMapOvr>
  <mc:AlternateContent xmlns:mc="http://schemas.openxmlformats.org/markup-compatibility/2006" xmlns:p14="http://schemas.microsoft.com/office/powerpoint/2010/main">
    <mc:Choice Requires="p14">
      <p:transition spd="slow" p14:dur="2000" advTm="4564"/>
    </mc:Choice>
    <mc:Fallback xmlns="">
      <p:transition spd="slow" advTm="45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chor="ctr"/>
          <a:lstStyle/>
          <a:p>
            <a:pPr algn="ctr"/>
            <a:r>
              <a:rPr lang="fa-IR" sz="19900" dirty="0" smtClean="0">
                <a:solidFill>
                  <a:schemeClr val="accent4">
                    <a:lumMod val="75000"/>
                  </a:schemeClr>
                </a:solidFill>
                <a:cs typeface="2  Titr" pitchFamily="2" charset="-78"/>
              </a:rPr>
              <a:t>منیزیت </a:t>
            </a:r>
            <a:endParaRPr lang="fa-IR" dirty="0">
              <a:solidFill>
                <a:schemeClr val="accent4">
                  <a:lumMod val="75000"/>
                </a:schemeClr>
              </a:solidFill>
              <a:cs typeface="2  Titr" pitchFamily="2" charset="-78"/>
            </a:endParaRPr>
          </a:p>
        </p:txBody>
      </p:sp>
    </p:spTree>
    <p:extLst>
      <p:ext uri="{BB962C8B-B14F-4D97-AF65-F5344CB8AC3E}">
        <p14:creationId xmlns:p14="http://schemas.microsoft.com/office/powerpoint/2010/main" val="796158167"/>
      </p:ext>
    </p:extLst>
  </p:cSld>
  <p:clrMapOvr>
    <a:masterClrMapping/>
  </p:clrMapOvr>
  <mc:AlternateContent xmlns:mc="http://schemas.openxmlformats.org/markup-compatibility/2006" xmlns:p14="http://schemas.microsoft.com/office/powerpoint/2010/main">
    <mc:Choice Requires="p14">
      <p:transition spd="slow" advTm="600">
        <p14:flash/>
      </p:transition>
    </mc:Choice>
    <mc:Fallback xmlns="">
      <p:transition spd="slow" advTm="600">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9552" y="692696"/>
            <a:ext cx="7632847" cy="5616624"/>
          </a:xfrm>
        </p:spPr>
      </p:pic>
    </p:spTree>
    <p:extLst>
      <p:ext uri="{BB962C8B-B14F-4D97-AF65-F5344CB8AC3E}">
        <p14:creationId xmlns:p14="http://schemas.microsoft.com/office/powerpoint/2010/main" val="3673961906"/>
      </p:ext>
    </p:extLst>
  </p:cSld>
  <p:clrMapOvr>
    <a:masterClrMapping/>
  </p:clrMapOvr>
  <mc:AlternateContent xmlns:mc="http://schemas.openxmlformats.org/markup-compatibility/2006" xmlns:p14="http://schemas.microsoft.com/office/powerpoint/2010/main">
    <mc:Choice Requires="p14">
      <p:transition spd="slow" p14:dur="1400" advTm="511">
        <p14:ripple/>
      </p:transition>
    </mc:Choice>
    <mc:Fallback xmlns="">
      <p:transition spd="slow" advTm="511">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lstStyle/>
          <a:p>
            <a:pPr algn="ctr"/>
            <a:r>
              <a:rPr lang="fa-IR" sz="3200" dirty="0">
                <a:solidFill>
                  <a:srgbClr val="00CC66"/>
                </a:solidFill>
                <a:cs typeface="2  Titr" pitchFamily="2" charset="-78"/>
              </a:rPr>
              <a:t>6 ـ معدن </a:t>
            </a:r>
            <a:r>
              <a:rPr lang="fa-IR" sz="3200" dirty="0" smtClean="0">
                <a:solidFill>
                  <a:srgbClr val="00CC66"/>
                </a:solidFill>
                <a:cs typeface="2  Titr" pitchFamily="2" charset="-78"/>
              </a:rPr>
              <a:t>منیزیت شادمان</a:t>
            </a:r>
            <a:endParaRPr lang="fa-IR" sz="3200" dirty="0">
              <a:solidFill>
                <a:srgbClr val="00CC66"/>
              </a:solidFill>
            </a:endParaRPr>
          </a:p>
          <a:p>
            <a:r>
              <a:rPr lang="fa-IR" sz="3200" dirty="0">
                <a:solidFill>
                  <a:srgbClr val="00CC66"/>
                </a:solidFill>
                <a:cs typeface="2  Jadid" pitchFamily="2" charset="-78"/>
              </a:rPr>
              <a:t>نام معدن : </a:t>
            </a:r>
            <a:r>
              <a:rPr lang="fa-IR" sz="3200" dirty="0" smtClean="0">
                <a:solidFill>
                  <a:srgbClr val="00CC66"/>
                </a:solidFill>
                <a:cs typeface="2  Jadid" pitchFamily="2" charset="-78"/>
              </a:rPr>
              <a:t>منیزیت شادمان </a:t>
            </a:r>
            <a:endParaRPr lang="fa-IR" sz="3200" dirty="0">
              <a:solidFill>
                <a:srgbClr val="00CC66"/>
              </a:solidFill>
              <a:cs typeface="2  Jadid" pitchFamily="2" charset="-78"/>
            </a:endParaRPr>
          </a:p>
          <a:p>
            <a:r>
              <a:rPr lang="fa-IR" sz="3200" dirty="0">
                <a:solidFill>
                  <a:srgbClr val="00CC66"/>
                </a:solidFill>
                <a:cs typeface="2  Jadid" pitchFamily="2" charset="-78"/>
              </a:rPr>
              <a:t>نام ماده معدنی : </a:t>
            </a:r>
            <a:r>
              <a:rPr lang="fa-IR" sz="3200" dirty="0" smtClean="0">
                <a:solidFill>
                  <a:srgbClr val="00CC66"/>
                </a:solidFill>
                <a:cs typeface="2  Jadid" pitchFamily="2" charset="-78"/>
              </a:rPr>
              <a:t>منیزیت </a:t>
            </a:r>
            <a:endParaRPr lang="fa-IR" sz="3200" dirty="0">
              <a:solidFill>
                <a:srgbClr val="00CC66"/>
              </a:solidFill>
              <a:cs typeface="2  Jadid" pitchFamily="2" charset="-78"/>
            </a:endParaRPr>
          </a:p>
          <a:p>
            <a:r>
              <a:rPr lang="fa-IR" sz="3200" dirty="0">
                <a:solidFill>
                  <a:srgbClr val="00CC66"/>
                </a:solidFill>
                <a:cs typeface="2  Jadid" pitchFamily="2" charset="-78"/>
              </a:rPr>
              <a:t>نحوه استخراج : رو باز  </a:t>
            </a:r>
          </a:p>
          <a:p>
            <a:r>
              <a:rPr lang="fa-IR" sz="3200" dirty="0">
                <a:solidFill>
                  <a:srgbClr val="00CC66"/>
                </a:solidFill>
                <a:cs typeface="2  Jadid" pitchFamily="2" charset="-78"/>
              </a:rPr>
              <a:t>نام بهره بردار : </a:t>
            </a:r>
            <a:r>
              <a:rPr lang="fa-IR" sz="3200" dirty="0" smtClean="0">
                <a:solidFill>
                  <a:srgbClr val="00CC66"/>
                </a:solidFill>
                <a:cs typeface="2  Jadid" pitchFamily="2" charset="-78"/>
              </a:rPr>
              <a:t>شرکت احجار معدن </a:t>
            </a:r>
            <a:endParaRPr lang="fa-IR" sz="3200" dirty="0">
              <a:solidFill>
                <a:srgbClr val="00CC66"/>
              </a:solidFill>
              <a:cs typeface="2  Jadid" pitchFamily="2" charset="-78"/>
            </a:endParaRPr>
          </a:p>
          <a:p>
            <a:r>
              <a:rPr lang="fa-IR" sz="3200" dirty="0">
                <a:solidFill>
                  <a:srgbClr val="00CC66"/>
                </a:solidFill>
                <a:cs typeface="2  Jadid" pitchFamily="2" charset="-78"/>
              </a:rPr>
              <a:t>آدرس : </a:t>
            </a:r>
            <a:r>
              <a:rPr lang="fa-IR" sz="3200" dirty="0" smtClean="0">
                <a:solidFill>
                  <a:srgbClr val="00CC66"/>
                </a:solidFill>
                <a:cs typeface="2  Jadid" pitchFamily="2" charset="-78"/>
              </a:rPr>
              <a:t> فرومد </a:t>
            </a:r>
            <a:endParaRPr lang="fa-IR" sz="3200" dirty="0">
              <a:solidFill>
                <a:srgbClr val="00CC66"/>
              </a:solidFill>
              <a:cs typeface="2  Jadid" pitchFamily="2" charset="-78"/>
            </a:endParaRPr>
          </a:p>
          <a:p>
            <a:r>
              <a:rPr lang="fa-IR" sz="3200" dirty="0">
                <a:solidFill>
                  <a:srgbClr val="00CC66"/>
                </a:solidFill>
                <a:cs typeface="2  Jadid" pitchFamily="2" charset="-78"/>
              </a:rPr>
              <a:t>میزان ذخیره قطعی : </a:t>
            </a:r>
            <a:r>
              <a:rPr lang="fa-IR" sz="3200" dirty="0" smtClean="0">
                <a:solidFill>
                  <a:srgbClr val="00CC66"/>
                </a:solidFill>
                <a:cs typeface="2  Jadid" pitchFamily="2" charset="-78"/>
              </a:rPr>
              <a:t>30000</a:t>
            </a:r>
            <a:endParaRPr lang="fa-IR" sz="3200" dirty="0">
              <a:solidFill>
                <a:srgbClr val="00CC66"/>
              </a:solidFill>
              <a:cs typeface="2  Jadid" pitchFamily="2" charset="-78"/>
            </a:endParaRPr>
          </a:p>
          <a:p>
            <a:r>
              <a:rPr lang="fa-IR" sz="3200" dirty="0">
                <a:solidFill>
                  <a:srgbClr val="00CC66"/>
                </a:solidFill>
                <a:cs typeface="2  Jadid" pitchFamily="2" charset="-78"/>
              </a:rPr>
              <a:t>میزان استخراج </a:t>
            </a:r>
            <a:r>
              <a:rPr lang="fa-IR" sz="3200" dirty="0" smtClean="0">
                <a:solidFill>
                  <a:srgbClr val="00CC66"/>
                </a:solidFill>
                <a:cs typeface="2  Jadid" pitchFamily="2" charset="-78"/>
              </a:rPr>
              <a:t>سالیانه : 1500 تن</a:t>
            </a:r>
            <a:endParaRPr lang="fa-IR" sz="3200" dirty="0">
              <a:solidFill>
                <a:srgbClr val="00CC66"/>
              </a:solidFill>
              <a:cs typeface="2  Jadid" pitchFamily="2" charset="-78"/>
            </a:endParaRPr>
          </a:p>
          <a:p>
            <a:r>
              <a:rPr lang="fa-IR" sz="2800" dirty="0">
                <a:solidFill>
                  <a:srgbClr val="00CC66"/>
                </a:solidFill>
                <a:cs typeface="2  Jadid" pitchFamily="2" charset="-78"/>
              </a:rPr>
              <a:t>تعداد کارگر شاغل : </a:t>
            </a:r>
            <a:r>
              <a:rPr lang="fa-IR" sz="2400" dirty="0">
                <a:solidFill>
                  <a:srgbClr val="00CC66"/>
                </a:solidFill>
                <a:cs typeface="2  Jadid" pitchFamily="2" charset="-78"/>
              </a:rPr>
              <a:t>تحصیلات دانشگاهی </a:t>
            </a:r>
            <a:r>
              <a:rPr lang="fa-IR" sz="2400" dirty="0" smtClean="0">
                <a:solidFill>
                  <a:srgbClr val="00CC66"/>
                </a:solidFill>
                <a:cs typeface="2  Jadid" pitchFamily="2" charset="-78"/>
              </a:rPr>
              <a:t>1 دیپلم  - زیر دیپلم 3</a:t>
            </a:r>
            <a:endParaRPr lang="fa-IR" sz="2400" dirty="0">
              <a:solidFill>
                <a:srgbClr val="00CC66"/>
              </a:solidFill>
              <a:cs typeface="2  Jadid" pitchFamily="2" charset="-78"/>
            </a:endParaRPr>
          </a:p>
          <a:p>
            <a:endParaRPr lang="fa-IR" dirty="0"/>
          </a:p>
        </p:txBody>
      </p:sp>
    </p:spTree>
    <p:custDataLst>
      <p:tags r:id="rId1"/>
    </p:custDataLst>
    <p:extLst>
      <p:ext uri="{BB962C8B-B14F-4D97-AF65-F5344CB8AC3E}">
        <p14:creationId xmlns:p14="http://schemas.microsoft.com/office/powerpoint/2010/main" val="2285958369"/>
      </p:ext>
    </p:extLst>
  </p:cSld>
  <p:clrMapOvr>
    <a:masterClrMapping/>
  </p:clrMapOvr>
  <mc:AlternateContent xmlns:mc="http://schemas.openxmlformats.org/markup-compatibility/2006" xmlns:p14="http://schemas.microsoft.com/office/powerpoint/2010/main">
    <mc:Choice Requires="p14">
      <p:transition spd="med" p14:dur="700" advTm="4369">
        <p:fade/>
      </p:transition>
    </mc:Choice>
    <mc:Fallback xmlns="">
      <p:transition spd="med" advTm="436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chor="ctr">
            <a:normAutofit fontScale="85000" lnSpcReduction="10000"/>
          </a:bodyPr>
          <a:lstStyle/>
          <a:p>
            <a:pPr algn="ctr"/>
            <a:r>
              <a:rPr lang="fa-IR" sz="28700" dirty="0" smtClean="0">
                <a:solidFill>
                  <a:srgbClr val="FF0000"/>
                </a:solidFill>
                <a:cs typeface="2  Titr" pitchFamily="2" charset="-78"/>
              </a:rPr>
              <a:t>منگنز </a:t>
            </a:r>
            <a:endParaRPr lang="fa-IR" dirty="0">
              <a:solidFill>
                <a:srgbClr val="FF0000"/>
              </a:solidFill>
              <a:cs typeface="2  Titr" pitchFamily="2" charset="-78"/>
            </a:endParaRPr>
          </a:p>
        </p:txBody>
      </p:sp>
    </p:spTree>
    <p:extLst>
      <p:ext uri="{BB962C8B-B14F-4D97-AF65-F5344CB8AC3E}">
        <p14:creationId xmlns:p14="http://schemas.microsoft.com/office/powerpoint/2010/main" val="3051523099"/>
      </p:ext>
    </p:extLst>
  </p:cSld>
  <p:clrMapOvr>
    <a:masterClrMapping/>
  </p:clrMapOvr>
  <mc:AlternateContent xmlns:mc="http://schemas.openxmlformats.org/markup-compatibility/2006" xmlns:p14="http://schemas.microsoft.com/office/powerpoint/2010/main">
    <mc:Choice Requires="p14">
      <p:transition spd="slow" p14:dur="2000" advTm="439"/>
    </mc:Choice>
    <mc:Fallback xmlns="">
      <p:transition spd="slow" advTm="439"/>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476672"/>
            <a:ext cx="7560840" cy="5832648"/>
          </a:xfrm>
        </p:spPr>
      </p:pic>
    </p:spTree>
    <p:extLst>
      <p:ext uri="{BB962C8B-B14F-4D97-AF65-F5344CB8AC3E}">
        <p14:creationId xmlns:p14="http://schemas.microsoft.com/office/powerpoint/2010/main" val="3847162606"/>
      </p:ext>
    </p:extLst>
  </p:cSld>
  <p:clrMapOvr>
    <a:masterClrMapping/>
  </p:clrMapOvr>
  <mc:AlternateContent xmlns:mc="http://schemas.openxmlformats.org/markup-compatibility/2006" xmlns:p14="http://schemas.microsoft.com/office/powerpoint/2010/main">
    <mc:Choice Requires="p14">
      <p:transition spd="slow" p14:dur="2000" advTm="782"/>
    </mc:Choice>
    <mc:Fallback xmlns="">
      <p:transition spd="slow" advTm="782"/>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ctr"/>
            <a:r>
              <a:rPr lang="fa-IR" sz="3200" dirty="0" smtClean="0">
                <a:solidFill>
                  <a:srgbClr val="FFC000"/>
                </a:solidFill>
                <a:cs typeface="2  Titr" pitchFamily="2" charset="-78"/>
              </a:rPr>
              <a:t>6 ـ معدن منگنز سردار</a:t>
            </a:r>
            <a:endParaRPr lang="fa-IR" sz="3200" dirty="0" smtClean="0">
              <a:solidFill>
                <a:srgbClr val="FFC000"/>
              </a:solidFill>
            </a:endParaRPr>
          </a:p>
          <a:p>
            <a:r>
              <a:rPr lang="fa-IR" sz="3200" dirty="0" smtClean="0">
                <a:solidFill>
                  <a:srgbClr val="FFC000"/>
                </a:solidFill>
                <a:cs typeface="2  Jadid" pitchFamily="2" charset="-78"/>
              </a:rPr>
              <a:t>نام معدن : منگنز سردار</a:t>
            </a:r>
          </a:p>
          <a:p>
            <a:r>
              <a:rPr lang="fa-IR" sz="3200" dirty="0" smtClean="0">
                <a:solidFill>
                  <a:srgbClr val="FFC000"/>
                </a:solidFill>
                <a:cs typeface="2  Jadid" pitchFamily="2" charset="-78"/>
              </a:rPr>
              <a:t>نام ماده معدنی : منگنز</a:t>
            </a:r>
          </a:p>
          <a:p>
            <a:r>
              <a:rPr lang="fa-IR" sz="3200" dirty="0" smtClean="0">
                <a:solidFill>
                  <a:srgbClr val="FFC000"/>
                </a:solidFill>
                <a:cs typeface="2  Jadid" pitchFamily="2" charset="-78"/>
              </a:rPr>
              <a:t>نحوه استخراج : رو باز  </a:t>
            </a:r>
          </a:p>
          <a:p>
            <a:r>
              <a:rPr lang="fa-IR" sz="3200" dirty="0" smtClean="0">
                <a:solidFill>
                  <a:srgbClr val="FFC000"/>
                </a:solidFill>
                <a:cs typeface="2  Jadid" pitchFamily="2" charset="-78"/>
              </a:rPr>
              <a:t>نام بهره بردار : مینا منوچهری</a:t>
            </a:r>
          </a:p>
          <a:p>
            <a:r>
              <a:rPr lang="fa-IR" sz="3200" dirty="0" smtClean="0">
                <a:solidFill>
                  <a:srgbClr val="FFC000"/>
                </a:solidFill>
                <a:cs typeface="2  Jadid" pitchFamily="2" charset="-78"/>
              </a:rPr>
              <a:t>آدرس : فرومد</a:t>
            </a:r>
          </a:p>
          <a:p>
            <a:r>
              <a:rPr lang="fa-IR" sz="3200" dirty="0" smtClean="0">
                <a:solidFill>
                  <a:srgbClr val="FFC000"/>
                </a:solidFill>
                <a:cs typeface="2  Jadid" pitchFamily="2" charset="-78"/>
              </a:rPr>
              <a:t>میزان ذخیره قطعی : 20000تن</a:t>
            </a:r>
          </a:p>
          <a:p>
            <a:r>
              <a:rPr lang="fa-IR" sz="3200" dirty="0" smtClean="0">
                <a:solidFill>
                  <a:srgbClr val="FFC000"/>
                </a:solidFill>
                <a:cs typeface="2  Jadid" pitchFamily="2" charset="-78"/>
              </a:rPr>
              <a:t>میزان استخراج سالیانه: 3000تن</a:t>
            </a:r>
          </a:p>
          <a:p>
            <a:r>
              <a:rPr lang="fa-IR" sz="2400" dirty="0" smtClean="0">
                <a:solidFill>
                  <a:srgbClr val="FFC000"/>
                </a:solidFill>
                <a:cs typeface="2  Jadid" pitchFamily="2" charset="-78"/>
              </a:rPr>
              <a:t>تعداد کارگر شاغل : </a:t>
            </a:r>
            <a:r>
              <a:rPr lang="fa-IR" sz="2000" dirty="0" smtClean="0">
                <a:solidFill>
                  <a:srgbClr val="FFC000"/>
                </a:solidFill>
                <a:cs typeface="2  Jadid" pitchFamily="2" charset="-78"/>
              </a:rPr>
              <a:t>تحصیلات دانشگاهی  3   دیپلم   1   زیر دیپلم   3</a:t>
            </a:r>
          </a:p>
          <a:p>
            <a:endParaRPr lang="fa-IR" dirty="0" smtClean="0">
              <a:solidFill>
                <a:schemeClr val="accent2">
                  <a:lumMod val="50000"/>
                </a:schemeClr>
              </a:solidFill>
              <a:cs typeface="2  Jadid" pitchFamily="2" charset="-78"/>
            </a:endParaRPr>
          </a:p>
          <a:p>
            <a:endParaRPr lang="fa-IR" dirty="0"/>
          </a:p>
        </p:txBody>
      </p:sp>
    </p:spTree>
    <p:custDataLst>
      <p:tags r:id="rId1"/>
    </p:custDataLst>
    <p:extLst>
      <p:ext uri="{BB962C8B-B14F-4D97-AF65-F5344CB8AC3E}">
        <p14:creationId xmlns:p14="http://schemas.microsoft.com/office/powerpoint/2010/main" val="3164519190"/>
      </p:ext>
    </p:extLst>
  </p:cSld>
  <p:clrMapOvr>
    <a:masterClrMapping/>
  </p:clrMapOvr>
  <mc:AlternateContent xmlns:mc="http://schemas.openxmlformats.org/markup-compatibility/2006" xmlns:p14="http://schemas.microsoft.com/office/powerpoint/2010/main">
    <mc:Choice Requires="p14">
      <p:transition spd="slow" advTm="4729">
        <p14:flash/>
      </p:transition>
    </mc:Choice>
    <mc:Fallback xmlns="">
      <p:transition spd="slow" advTm="472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lnSpcReduction="10000"/>
          </a:bodyPr>
          <a:lstStyle/>
          <a:p>
            <a:pPr algn="just"/>
            <a:r>
              <a:rPr lang="fa-IR" sz="3200" b="1" dirty="0">
                <a:solidFill>
                  <a:srgbClr val="7030A0"/>
                </a:solidFill>
                <a:cs typeface="2  Baran" pitchFamily="2" charset="-78"/>
              </a:rPr>
              <a:t>آقای مهندس فاضلی بهره بردار معدن منگنز فرومد با همکاری دو تن از پسران خود که تحصیل کرده کشور آلمان هستند اقدامات اولیه را جهت دریافت مجوز تأسیس واحد فرومنگنز در محدوده معدن منگنز سردار انجام داده و مراحل صدور آن با راهنمایی ها و حمایت ریاست محترم سازمان از سوی واحد صنایع معدنی در حال صدور میباشد .با عنایت به حضور استاندار محترم سمنان در مورخ </a:t>
            </a:r>
            <a:r>
              <a:rPr lang="fa-IR" sz="3200" b="1" dirty="0" smtClean="0">
                <a:solidFill>
                  <a:srgbClr val="7030A0"/>
                </a:solidFill>
                <a:cs typeface="2  Baran" pitchFamily="2" charset="-78"/>
              </a:rPr>
              <a:t>29 فروردین سالجاری طی </a:t>
            </a:r>
            <a:r>
              <a:rPr lang="fa-IR" sz="3200" b="1" dirty="0">
                <a:solidFill>
                  <a:srgbClr val="7030A0"/>
                </a:solidFill>
                <a:cs typeface="2  Baran" pitchFamily="2" charset="-78"/>
              </a:rPr>
              <a:t>مذاکراتی که با فرماندار و جنابعالی بعمل آمده مقرر گردید سرمایه گذار خواسته های خود را از دستگاه های اجرایی منجمله منابع طبیعی ، محیط زیست ، آب ، برق مطرح نموده و قبل از اجرای پروژه نسبت به تأمین زیرساختهای اساسی بصورت اصولی،  موافقت کسب نموده و سپس اقدامات لازم را با کمک سازمان متبوع جهت اجرا بعمل آورد .</a:t>
            </a:r>
            <a:endParaRPr lang="en-US" sz="3200" b="1" dirty="0">
              <a:solidFill>
                <a:srgbClr val="7030A0"/>
              </a:solidFill>
              <a:cs typeface="2  Baran" pitchFamily="2" charset="-78"/>
            </a:endParaRPr>
          </a:p>
          <a:p>
            <a:endParaRPr lang="fa-IR" dirty="0"/>
          </a:p>
        </p:txBody>
      </p:sp>
    </p:spTree>
    <p:extLst>
      <p:ext uri="{BB962C8B-B14F-4D97-AF65-F5344CB8AC3E}">
        <p14:creationId xmlns:p14="http://schemas.microsoft.com/office/powerpoint/2010/main" val="1056110245"/>
      </p:ext>
    </p:extLst>
  </p:cSld>
  <p:clrMapOvr>
    <a:masterClrMapping/>
  </p:clrMapOvr>
  <mc:AlternateContent xmlns:mc="http://schemas.openxmlformats.org/markup-compatibility/2006" xmlns:p14="http://schemas.microsoft.com/office/powerpoint/2010/main">
    <mc:Choice Requires="p14">
      <p:transition spd="slow" p14:dur="2000" advTm="506"/>
    </mc:Choice>
    <mc:Fallback xmlns="">
      <p:transition spd="slow" advTm="506"/>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chor="ctr">
            <a:normAutofit/>
          </a:bodyPr>
          <a:lstStyle/>
          <a:p>
            <a:pPr algn="ctr"/>
            <a:r>
              <a:rPr lang="fa-IR" sz="13800" dirty="0" smtClean="0">
                <a:solidFill>
                  <a:srgbClr val="C00000"/>
                </a:solidFill>
                <a:cs typeface="2  Titr" pitchFamily="2" charset="-78"/>
              </a:rPr>
              <a:t>سنگ لاشه </a:t>
            </a:r>
            <a:endParaRPr lang="fa-IR" sz="13800" dirty="0">
              <a:solidFill>
                <a:srgbClr val="C00000"/>
              </a:solidFill>
              <a:cs typeface="2  Titr" pitchFamily="2" charset="-78"/>
            </a:endParaRPr>
          </a:p>
        </p:txBody>
      </p:sp>
    </p:spTree>
    <p:extLst>
      <p:ext uri="{BB962C8B-B14F-4D97-AF65-F5344CB8AC3E}">
        <p14:creationId xmlns:p14="http://schemas.microsoft.com/office/powerpoint/2010/main" val="2721584776"/>
      </p:ext>
    </p:extLst>
  </p:cSld>
  <p:clrMapOvr>
    <a:masterClrMapping/>
  </p:clrMapOvr>
  <mc:AlternateContent xmlns:mc="http://schemas.openxmlformats.org/markup-compatibility/2006" xmlns:p14="http://schemas.microsoft.com/office/powerpoint/2010/main">
    <mc:Choice Requires="p14">
      <p:transition spd="slow" p14:dur="1100" advTm="200">
        <p14:switch dir="l"/>
      </p:transition>
    </mc:Choice>
    <mc:Fallback xmlns="">
      <p:transition spd="slow" advTm="2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pPr algn="just"/>
            <a:r>
              <a:rPr lang="fa-IR" sz="3200" dirty="0" smtClean="0">
                <a:solidFill>
                  <a:srgbClr val="7030A0"/>
                </a:solidFill>
                <a:cs typeface="2  Titr" pitchFamily="2" charset="-78"/>
              </a:rPr>
              <a:t>رئوس برنامه ها : </a:t>
            </a:r>
            <a:endParaRPr lang="en-US" sz="3200" dirty="0" smtClean="0">
              <a:solidFill>
                <a:srgbClr val="7030A0"/>
              </a:solidFill>
              <a:cs typeface="2  Titr" pitchFamily="2" charset="-78"/>
            </a:endParaRPr>
          </a:p>
          <a:p>
            <a:pPr algn="just"/>
            <a:r>
              <a:rPr lang="fa-IR" sz="3200" dirty="0" smtClean="0">
                <a:solidFill>
                  <a:srgbClr val="7030A0"/>
                </a:solidFill>
                <a:cs typeface="2  Hamid" pitchFamily="2" charset="-78"/>
              </a:rPr>
              <a:t>ــ پیگیری جهت دریافت پروانه بهره برداری معادنی که دارای پروانه اکتشاف میباشند .</a:t>
            </a:r>
            <a:endParaRPr lang="en-US" sz="3200" dirty="0" smtClean="0">
              <a:solidFill>
                <a:srgbClr val="7030A0"/>
              </a:solidFill>
              <a:cs typeface="2  Hamid" pitchFamily="2" charset="-78"/>
            </a:endParaRPr>
          </a:p>
          <a:p>
            <a:pPr algn="just"/>
            <a:r>
              <a:rPr lang="fa-IR" sz="3200" dirty="0" smtClean="0">
                <a:solidFill>
                  <a:srgbClr val="7030A0"/>
                </a:solidFill>
                <a:cs typeface="2  Hamid" pitchFamily="2" charset="-78"/>
              </a:rPr>
              <a:t>ــ شناسایی واحدهای معدنی غیر فعال یا نیمه فعال و پیگیری مشکلات آنها در حد توان جهت برطرف نمودن آن از طریق معاونت محترم معدنی سازمان . منجمله واحدهای معدنی سیلیس و گچ که بعلت نداشتن بازار یا مشکلات انحصاری در خرید محصول نیمه فعال میباشند . </a:t>
            </a:r>
            <a:endParaRPr lang="en-US" sz="3200" dirty="0" smtClean="0">
              <a:solidFill>
                <a:srgbClr val="7030A0"/>
              </a:solidFill>
              <a:cs typeface="2  Hamid" pitchFamily="2" charset="-78"/>
            </a:endParaRPr>
          </a:p>
          <a:p>
            <a:pPr algn="just"/>
            <a:r>
              <a:rPr lang="fa-IR" sz="3200" dirty="0" smtClean="0">
                <a:solidFill>
                  <a:srgbClr val="7030A0"/>
                </a:solidFill>
                <a:cs typeface="2  Hamid" pitchFamily="2" charset="-78"/>
              </a:rPr>
              <a:t>ــ تشویق و سوق دادن صاحبان معادن در سرمایه گذاری صنایع معدنی بمنظور دستیابی به ارزش افزوده بالاتر و جلوگیری از خام فروشی و ایجاد اشتغال و توسعه اقتصادی منطقه .</a:t>
            </a:r>
            <a:endParaRPr lang="en-US" sz="3200" dirty="0" smtClean="0">
              <a:solidFill>
                <a:srgbClr val="7030A0"/>
              </a:solidFill>
              <a:cs typeface="2  Hamid" pitchFamily="2" charset="-78"/>
            </a:endParaRPr>
          </a:p>
          <a:p>
            <a:endParaRPr lang="fa-IR" dirty="0"/>
          </a:p>
        </p:txBody>
      </p:sp>
      <p:pic>
        <p:nvPicPr>
          <p:cNvPr id="2" name="Audio 1">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8318500" y="6032500"/>
            <a:ext cx="609600" cy="609600"/>
          </a:xfrm>
          <a:prstGeom prst="rect">
            <a:avLst/>
          </a:prstGeom>
        </p:spPr>
      </p:pic>
    </p:spTree>
    <p:custDataLst>
      <p:tags r:id="rId1"/>
    </p:custDataLst>
    <p:extLst>
      <p:ext uri="{BB962C8B-B14F-4D97-AF65-F5344CB8AC3E}">
        <p14:creationId xmlns:p14="http://schemas.microsoft.com/office/powerpoint/2010/main" val="821049295"/>
      </p:ext>
    </p:extLst>
  </p:cSld>
  <p:clrMapOvr>
    <a:masterClrMapping/>
  </p:clrMapOvr>
  <mc:AlternateContent xmlns:mc="http://schemas.openxmlformats.org/markup-compatibility/2006" xmlns:p14="http://schemas.microsoft.com/office/powerpoint/2010/main">
    <mc:Choice Requires="p14">
      <p:transition spd="slow" p14:dur="800" advTm="2269">
        <p:circle/>
      </p:transition>
    </mc:Choice>
    <mc:Fallback xmlns="">
      <p:transition spd="slow" advTm="2269">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27" fill="hold" display="0">
                  <p:stCondLst>
                    <p:cond delay="indefinite"/>
                  </p:stCondLst>
                  <p:endCondLst>
                    <p:cond evt="onStopAudio" delay="0">
                      <p:tgtEl>
                        <p:sldTgt/>
                      </p:tgtEl>
                    </p:cond>
                  </p:endCondLst>
                </p:cTn>
                <p:tgtEl>
                  <p:spTgt spid="2"/>
                </p:tgtEl>
              </p:cMediaNode>
            </p:audio>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548680"/>
            <a:ext cx="7920879" cy="5616623"/>
          </a:xfrm>
        </p:spPr>
      </p:pic>
    </p:spTree>
    <p:extLst>
      <p:ext uri="{BB962C8B-B14F-4D97-AF65-F5344CB8AC3E}">
        <p14:creationId xmlns:p14="http://schemas.microsoft.com/office/powerpoint/2010/main" val="3242057760"/>
      </p:ext>
    </p:extLst>
  </p:cSld>
  <p:clrMapOvr>
    <a:masterClrMapping/>
  </p:clrMapOvr>
  <mc:AlternateContent xmlns:mc="http://schemas.openxmlformats.org/markup-compatibility/2006" xmlns:p14="http://schemas.microsoft.com/office/powerpoint/2010/main">
    <mc:Choice Requires="p14">
      <p:transition spd="slow" p14:dur="1500" advTm="699">
        <p:split orient="vert"/>
      </p:transition>
    </mc:Choice>
    <mc:Fallback xmlns="">
      <p:transition spd="slow" advTm="699">
        <p:split orient="vert"/>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lnSpcReduction="10000"/>
          </a:bodyPr>
          <a:lstStyle/>
          <a:p>
            <a:pPr algn="ctr"/>
            <a:r>
              <a:rPr lang="fa-IR" sz="3600" dirty="0" smtClean="0">
                <a:solidFill>
                  <a:schemeClr val="tx1">
                    <a:lumMod val="50000"/>
                    <a:lumOff val="50000"/>
                  </a:schemeClr>
                </a:solidFill>
                <a:cs typeface="2  Titr" pitchFamily="2" charset="-78"/>
              </a:rPr>
              <a:t>8 ـ معدن سنگ لاشه زیدر</a:t>
            </a:r>
            <a:endParaRPr lang="fa-IR" sz="3600" dirty="0" smtClean="0">
              <a:solidFill>
                <a:schemeClr val="tx1">
                  <a:lumMod val="50000"/>
                  <a:lumOff val="50000"/>
                </a:schemeClr>
              </a:solidFill>
            </a:endParaRPr>
          </a:p>
          <a:p>
            <a:r>
              <a:rPr lang="fa-IR" sz="3600" dirty="0" smtClean="0">
                <a:solidFill>
                  <a:schemeClr val="tx1">
                    <a:lumMod val="50000"/>
                    <a:lumOff val="50000"/>
                  </a:schemeClr>
                </a:solidFill>
                <a:cs typeface="2  Jadid" pitchFamily="2" charset="-78"/>
              </a:rPr>
              <a:t>نام معدن : سنگ لاشه زیدر </a:t>
            </a:r>
          </a:p>
          <a:p>
            <a:r>
              <a:rPr lang="fa-IR" sz="3600" dirty="0" smtClean="0">
                <a:solidFill>
                  <a:schemeClr val="tx1">
                    <a:lumMod val="50000"/>
                    <a:lumOff val="50000"/>
                  </a:schemeClr>
                </a:solidFill>
                <a:cs typeface="2  Jadid" pitchFamily="2" charset="-78"/>
              </a:rPr>
              <a:t>نام ماده معدنی : سنگ لاشه</a:t>
            </a:r>
          </a:p>
          <a:p>
            <a:r>
              <a:rPr lang="fa-IR" sz="3600" dirty="0" smtClean="0">
                <a:solidFill>
                  <a:schemeClr val="tx1">
                    <a:lumMod val="50000"/>
                    <a:lumOff val="50000"/>
                  </a:schemeClr>
                </a:solidFill>
                <a:cs typeface="2  Jadid" pitchFamily="2" charset="-78"/>
              </a:rPr>
              <a:t>نحوه استخراج : رو باز  </a:t>
            </a:r>
          </a:p>
          <a:p>
            <a:r>
              <a:rPr lang="fa-IR" sz="3600" dirty="0" smtClean="0">
                <a:solidFill>
                  <a:schemeClr val="tx1">
                    <a:lumMod val="50000"/>
                    <a:lumOff val="50000"/>
                  </a:schemeClr>
                </a:solidFill>
                <a:cs typeface="2  Jadid" pitchFamily="2" charset="-78"/>
              </a:rPr>
              <a:t>نام بهره بردار : احمد آت لو</a:t>
            </a:r>
          </a:p>
          <a:p>
            <a:r>
              <a:rPr lang="fa-IR" sz="3600" dirty="0" smtClean="0">
                <a:solidFill>
                  <a:schemeClr val="tx1">
                    <a:lumMod val="50000"/>
                    <a:lumOff val="50000"/>
                  </a:schemeClr>
                </a:solidFill>
                <a:cs typeface="2  Jadid" pitchFamily="2" charset="-78"/>
              </a:rPr>
              <a:t>آدرس : </a:t>
            </a:r>
          </a:p>
          <a:p>
            <a:r>
              <a:rPr lang="fa-IR" sz="3600" dirty="0" smtClean="0">
                <a:solidFill>
                  <a:schemeClr val="tx1">
                    <a:lumMod val="50000"/>
                    <a:lumOff val="50000"/>
                  </a:schemeClr>
                </a:solidFill>
                <a:cs typeface="2  Jadid" pitchFamily="2" charset="-78"/>
              </a:rPr>
              <a:t>میزان ذخیره قطعی : 100000 تن </a:t>
            </a:r>
          </a:p>
          <a:p>
            <a:r>
              <a:rPr lang="fa-IR" sz="3600" dirty="0" smtClean="0">
                <a:solidFill>
                  <a:schemeClr val="tx1">
                    <a:lumMod val="50000"/>
                    <a:lumOff val="50000"/>
                  </a:schemeClr>
                </a:solidFill>
                <a:cs typeface="2  Jadid" pitchFamily="2" charset="-78"/>
              </a:rPr>
              <a:t>میزان استخراج سالیانه: 10000 تن </a:t>
            </a:r>
          </a:p>
          <a:p>
            <a:r>
              <a:rPr lang="fa-IR" sz="3600" dirty="0" smtClean="0">
                <a:solidFill>
                  <a:schemeClr val="tx1">
                    <a:lumMod val="50000"/>
                    <a:lumOff val="50000"/>
                  </a:schemeClr>
                </a:solidFill>
                <a:cs typeface="2  Jadid" pitchFamily="2" charset="-78"/>
              </a:rPr>
              <a:t>تعداد کارگر شاغل : </a:t>
            </a:r>
            <a:r>
              <a:rPr lang="fa-IR" sz="3200" dirty="0" smtClean="0">
                <a:solidFill>
                  <a:schemeClr val="tx1">
                    <a:lumMod val="50000"/>
                    <a:lumOff val="50000"/>
                  </a:schemeClr>
                </a:solidFill>
                <a:cs typeface="2  Jadid" pitchFamily="2" charset="-78"/>
              </a:rPr>
              <a:t>واحد غیر فعال میباشد </a:t>
            </a:r>
          </a:p>
          <a:p>
            <a:endParaRPr lang="fa-IR" dirty="0" smtClean="0">
              <a:solidFill>
                <a:schemeClr val="accent2">
                  <a:lumMod val="50000"/>
                </a:schemeClr>
              </a:solidFill>
              <a:cs typeface="2  Jadid" pitchFamily="2" charset="-78"/>
            </a:endParaRPr>
          </a:p>
          <a:p>
            <a:endParaRPr lang="fa-IR" dirty="0"/>
          </a:p>
        </p:txBody>
      </p:sp>
    </p:spTree>
    <p:custDataLst>
      <p:tags r:id="rId1"/>
    </p:custDataLst>
    <p:extLst>
      <p:ext uri="{BB962C8B-B14F-4D97-AF65-F5344CB8AC3E}">
        <p14:creationId xmlns:p14="http://schemas.microsoft.com/office/powerpoint/2010/main" val="344371036"/>
      </p:ext>
    </p:extLst>
  </p:cSld>
  <p:clrMapOvr>
    <a:masterClrMapping/>
  </p:clrMapOvr>
  <mc:AlternateContent xmlns:mc="http://schemas.openxmlformats.org/markup-compatibility/2006" xmlns:p14="http://schemas.microsoft.com/office/powerpoint/2010/main">
    <mc:Choice Requires="p14">
      <p:transition spd="slow" p14:dur="1600" advTm="7448">
        <p14:prism dir="r" isContent="1" isInverted="1"/>
      </p:transition>
    </mc:Choice>
    <mc:Fallback xmlns="">
      <p:transition spd="slow" advTm="744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rmAutofit lnSpcReduction="10000"/>
          </a:bodyPr>
          <a:lstStyle/>
          <a:p>
            <a:pPr algn="ctr"/>
            <a:r>
              <a:rPr lang="fa-IR" sz="3600" dirty="0">
                <a:solidFill>
                  <a:srgbClr val="C00000"/>
                </a:solidFill>
                <a:cs typeface="2  Titr" pitchFamily="2" charset="-78"/>
              </a:rPr>
              <a:t>8 ـ معدن سنگ لاشه </a:t>
            </a:r>
            <a:r>
              <a:rPr lang="fa-IR" sz="3600" dirty="0" smtClean="0">
                <a:solidFill>
                  <a:srgbClr val="C00000"/>
                </a:solidFill>
                <a:cs typeface="2  Titr" pitchFamily="2" charset="-78"/>
              </a:rPr>
              <a:t>کوه قبله </a:t>
            </a:r>
            <a:endParaRPr lang="fa-IR" sz="3600" dirty="0">
              <a:solidFill>
                <a:srgbClr val="C00000"/>
              </a:solidFill>
            </a:endParaRPr>
          </a:p>
          <a:p>
            <a:r>
              <a:rPr lang="fa-IR" sz="3600" dirty="0">
                <a:solidFill>
                  <a:srgbClr val="C00000"/>
                </a:solidFill>
                <a:cs typeface="2  Jadid" pitchFamily="2" charset="-78"/>
              </a:rPr>
              <a:t>نام معدن : سنگ لاشه </a:t>
            </a:r>
            <a:r>
              <a:rPr lang="fa-IR" sz="3600" dirty="0" smtClean="0">
                <a:solidFill>
                  <a:srgbClr val="C00000"/>
                </a:solidFill>
                <a:cs typeface="2  Jadid" pitchFamily="2" charset="-78"/>
              </a:rPr>
              <a:t>کوه قبله </a:t>
            </a:r>
            <a:endParaRPr lang="fa-IR" sz="3600" dirty="0">
              <a:solidFill>
                <a:srgbClr val="C00000"/>
              </a:solidFill>
              <a:cs typeface="2  Jadid" pitchFamily="2" charset="-78"/>
            </a:endParaRPr>
          </a:p>
          <a:p>
            <a:r>
              <a:rPr lang="fa-IR" sz="3600" dirty="0">
                <a:solidFill>
                  <a:srgbClr val="C00000"/>
                </a:solidFill>
                <a:cs typeface="2  Jadid" pitchFamily="2" charset="-78"/>
              </a:rPr>
              <a:t>نام ماده معدنی : سنگ لاشه</a:t>
            </a:r>
          </a:p>
          <a:p>
            <a:r>
              <a:rPr lang="fa-IR" sz="3600" dirty="0">
                <a:solidFill>
                  <a:srgbClr val="C00000"/>
                </a:solidFill>
                <a:cs typeface="2  Jadid" pitchFamily="2" charset="-78"/>
              </a:rPr>
              <a:t>نحوه استخراج : رو باز  </a:t>
            </a:r>
          </a:p>
          <a:p>
            <a:r>
              <a:rPr lang="fa-IR" sz="3600" dirty="0">
                <a:solidFill>
                  <a:srgbClr val="C00000"/>
                </a:solidFill>
                <a:cs typeface="2  Jadid" pitchFamily="2" charset="-78"/>
              </a:rPr>
              <a:t>نام بهره بردار : </a:t>
            </a:r>
            <a:r>
              <a:rPr lang="fa-IR" sz="3600" dirty="0" smtClean="0">
                <a:solidFill>
                  <a:srgbClr val="C00000"/>
                </a:solidFill>
                <a:cs typeface="2  Jadid" pitchFamily="2" charset="-78"/>
              </a:rPr>
              <a:t>احمد صائمی </a:t>
            </a:r>
            <a:endParaRPr lang="fa-IR" sz="3600" dirty="0">
              <a:solidFill>
                <a:srgbClr val="C00000"/>
              </a:solidFill>
              <a:cs typeface="2  Jadid" pitchFamily="2" charset="-78"/>
            </a:endParaRPr>
          </a:p>
          <a:p>
            <a:r>
              <a:rPr lang="fa-IR" sz="3600" dirty="0">
                <a:solidFill>
                  <a:srgbClr val="C00000"/>
                </a:solidFill>
                <a:cs typeface="2  Jadid" pitchFamily="2" charset="-78"/>
              </a:rPr>
              <a:t>آدرس : </a:t>
            </a:r>
            <a:r>
              <a:rPr lang="fa-IR" sz="3600" dirty="0" smtClean="0">
                <a:solidFill>
                  <a:srgbClr val="C00000"/>
                </a:solidFill>
                <a:cs typeface="2  Jadid" pitchFamily="2" charset="-78"/>
              </a:rPr>
              <a:t>میامی </a:t>
            </a:r>
            <a:endParaRPr lang="fa-IR" sz="3600" dirty="0">
              <a:solidFill>
                <a:srgbClr val="C00000"/>
              </a:solidFill>
              <a:cs typeface="2  Jadid" pitchFamily="2" charset="-78"/>
            </a:endParaRPr>
          </a:p>
          <a:p>
            <a:r>
              <a:rPr lang="fa-IR" sz="3600" dirty="0">
                <a:solidFill>
                  <a:srgbClr val="C00000"/>
                </a:solidFill>
                <a:cs typeface="2  Jadid" pitchFamily="2" charset="-78"/>
              </a:rPr>
              <a:t>میزان ذخیره قطعی : </a:t>
            </a:r>
            <a:r>
              <a:rPr lang="fa-IR" sz="3600" dirty="0" smtClean="0">
                <a:solidFill>
                  <a:srgbClr val="C00000"/>
                </a:solidFill>
                <a:cs typeface="2  Jadid" pitchFamily="2" charset="-78"/>
              </a:rPr>
              <a:t>160000</a:t>
            </a:r>
            <a:endParaRPr lang="fa-IR" sz="3600" dirty="0">
              <a:solidFill>
                <a:srgbClr val="C00000"/>
              </a:solidFill>
              <a:cs typeface="2  Jadid" pitchFamily="2" charset="-78"/>
            </a:endParaRPr>
          </a:p>
          <a:p>
            <a:r>
              <a:rPr lang="fa-IR" sz="3600" dirty="0">
                <a:solidFill>
                  <a:srgbClr val="C00000"/>
                </a:solidFill>
                <a:cs typeface="2  Jadid" pitchFamily="2" charset="-78"/>
              </a:rPr>
              <a:t>میزان استخراج ماهیانه : </a:t>
            </a:r>
            <a:r>
              <a:rPr lang="fa-IR" sz="3600" dirty="0" smtClean="0">
                <a:solidFill>
                  <a:srgbClr val="C00000"/>
                </a:solidFill>
                <a:cs typeface="2  Jadid" pitchFamily="2" charset="-78"/>
              </a:rPr>
              <a:t>10000</a:t>
            </a:r>
            <a:endParaRPr lang="fa-IR" sz="3600" dirty="0">
              <a:solidFill>
                <a:srgbClr val="C00000"/>
              </a:solidFill>
              <a:cs typeface="2  Jadid" pitchFamily="2" charset="-78"/>
            </a:endParaRPr>
          </a:p>
          <a:p>
            <a:r>
              <a:rPr lang="fa-IR" sz="3600" dirty="0">
                <a:solidFill>
                  <a:srgbClr val="C00000"/>
                </a:solidFill>
                <a:cs typeface="2  Jadid" pitchFamily="2" charset="-78"/>
              </a:rPr>
              <a:t>تعداد کارگر شاغل : </a:t>
            </a:r>
            <a:r>
              <a:rPr lang="fa-IR" sz="3200" dirty="0" smtClean="0">
                <a:solidFill>
                  <a:srgbClr val="C00000"/>
                </a:solidFill>
                <a:cs typeface="2  Jadid" pitchFamily="2" charset="-78"/>
              </a:rPr>
              <a:t>واحد غیر فعال میباشد </a:t>
            </a:r>
            <a:endParaRPr lang="fa-IR" sz="3200" dirty="0">
              <a:solidFill>
                <a:srgbClr val="C00000"/>
              </a:solidFill>
              <a:cs typeface="2  Jadid" pitchFamily="2" charset="-78"/>
            </a:endParaRPr>
          </a:p>
          <a:p>
            <a:endParaRPr lang="fa-IR" dirty="0"/>
          </a:p>
        </p:txBody>
      </p:sp>
    </p:spTree>
    <p:custDataLst>
      <p:tags r:id="rId1"/>
    </p:custDataLst>
    <p:extLst>
      <p:ext uri="{BB962C8B-B14F-4D97-AF65-F5344CB8AC3E}">
        <p14:creationId xmlns:p14="http://schemas.microsoft.com/office/powerpoint/2010/main" val="468450921"/>
      </p:ext>
    </p:extLst>
  </p:cSld>
  <p:clrMapOvr>
    <a:masterClrMapping/>
  </p:clrMapOvr>
  <mc:AlternateContent xmlns:mc="http://schemas.openxmlformats.org/markup-compatibility/2006" xmlns:p14="http://schemas.microsoft.com/office/powerpoint/2010/main">
    <mc:Choice Requires="p14">
      <p:transition spd="slow" p14:dur="2000" advTm="9270"/>
    </mc:Choice>
    <mc:Fallback xmlns="">
      <p:transition spd="slow" advTm="927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chor="ctr">
            <a:normAutofit/>
          </a:bodyPr>
          <a:lstStyle/>
          <a:p>
            <a:pPr algn="ctr"/>
            <a:r>
              <a:rPr lang="fa-IR" sz="13800" dirty="0" smtClean="0">
                <a:solidFill>
                  <a:schemeClr val="bg2">
                    <a:lumMod val="75000"/>
                  </a:schemeClr>
                </a:solidFill>
                <a:cs typeface="2  Titr" pitchFamily="2" charset="-78"/>
              </a:rPr>
              <a:t>نمک آبی </a:t>
            </a:r>
            <a:endParaRPr lang="fa-IR" sz="13800" dirty="0">
              <a:solidFill>
                <a:schemeClr val="bg2">
                  <a:lumMod val="75000"/>
                </a:schemeClr>
              </a:solidFill>
              <a:cs typeface="2  Titr" pitchFamily="2" charset="-78"/>
            </a:endParaRPr>
          </a:p>
        </p:txBody>
      </p:sp>
    </p:spTree>
    <p:extLst>
      <p:ext uri="{BB962C8B-B14F-4D97-AF65-F5344CB8AC3E}">
        <p14:creationId xmlns:p14="http://schemas.microsoft.com/office/powerpoint/2010/main" val="3365880167"/>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620688"/>
            <a:ext cx="7848872" cy="5616623"/>
          </a:xfrm>
        </p:spPr>
      </p:pic>
    </p:spTree>
    <p:extLst>
      <p:ext uri="{BB962C8B-B14F-4D97-AF65-F5344CB8AC3E}">
        <p14:creationId xmlns:p14="http://schemas.microsoft.com/office/powerpoint/2010/main" val="1178650668"/>
      </p:ext>
    </p:extLst>
  </p:cSld>
  <p:clrMapOvr>
    <a:masterClrMapping/>
  </p:clrMapOvr>
  <mc:AlternateContent xmlns:mc="http://schemas.openxmlformats.org/markup-compatibility/2006" xmlns:p14="http://schemas.microsoft.com/office/powerpoint/2010/main">
    <mc:Choice Requires="p14">
      <p:transition spd="slow" p14:dur="2000" advTm="471"/>
    </mc:Choice>
    <mc:Fallback xmlns="">
      <p:transition spd="slow" advTm="471"/>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lstStyle/>
          <a:p>
            <a:pPr algn="ctr"/>
            <a:r>
              <a:rPr lang="fa-IR" sz="3200" dirty="0">
                <a:solidFill>
                  <a:schemeClr val="accent1">
                    <a:lumMod val="60000"/>
                    <a:lumOff val="40000"/>
                  </a:schemeClr>
                </a:solidFill>
                <a:cs typeface="2  Titr" pitchFamily="2" charset="-78"/>
              </a:rPr>
              <a:t>8 ـ معدن </a:t>
            </a:r>
            <a:r>
              <a:rPr lang="fa-IR" sz="3200" dirty="0" smtClean="0">
                <a:solidFill>
                  <a:schemeClr val="accent1">
                    <a:lumMod val="60000"/>
                    <a:lumOff val="40000"/>
                  </a:schemeClr>
                </a:solidFill>
                <a:cs typeface="2  Titr" pitchFamily="2" charset="-78"/>
              </a:rPr>
              <a:t>نمک آبی عباس آباد </a:t>
            </a:r>
            <a:endParaRPr lang="fa-IR" sz="3200" dirty="0">
              <a:solidFill>
                <a:schemeClr val="accent1">
                  <a:lumMod val="60000"/>
                  <a:lumOff val="40000"/>
                </a:schemeClr>
              </a:solidFill>
            </a:endParaRPr>
          </a:p>
          <a:p>
            <a:r>
              <a:rPr lang="fa-IR" sz="3200" dirty="0">
                <a:solidFill>
                  <a:schemeClr val="accent1">
                    <a:lumMod val="60000"/>
                    <a:lumOff val="40000"/>
                  </a:schemeClr>
                </a:solidFill>
                <a:cs typeface="2  Jadid" pitchFamily="2" charset="-78"/>
              </a:rPr>
              <a:t>نام معدن : </a:t>
            </a:r>
            <a:r>
              <a:rPr lang="fa-IR" sz="3200" dirty="0" smtClean="0">
                <a:solidFill>
                  <a:schemeClr val="accent1">
                    <a:lumMod val="60000"/>
                    <a:lumOff val="40000"/>
                  </a:schemeClr>
                </a:solidFill>
                <a:cs typeface="2  Jadid" pitchFamily="2" charset="-78"/>
              </a:rPr>
              <a:t>نمک آبی عباس آباد </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نام ماده معدنی : </a:t>
            </a:r>
            <a:r>
              <a:rPr lang="fa-IR" sz="3200" dirty="0" smtClean="0">
                <a:solidFill>
                  <a:schemeClr val="accent1">
                    <a:lumMod val="60000"/>
                    <a:lumOff val="40000"/>
                  </a:schemeClr>
                </a:solidFill>
                <a:cs typeface="2  Jadid" pitchFamily="2" charset="-78"/>
              </a:rPr>
              <a:t>نمک آبی</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نحوه استخراج : رو باز  </a:t>
            </a:r>
          </a:p>
          <a:p>
            <a:r>
              <a:rPr lang="fa-IR" sz="3200" dirty="0">
                <a:solidFill>
                  <a:schemeClr val="accent1">
                    <a:lumMod val="60000"/>
                    <a:lumOff val="40000"/>
                  </a:schemeClr>
                </a:solidFill>
                <a:cs typeface="2  Jadid" pitchFamily="2" charset="-78"/>
              </a:rPr>
              <a:t>نام بهره بردار : </a:t>
            </a:r>
            <a:r>
              <a:rPr lang="fa-IR" sz="3200" dirty="0" smtClean="0">
                <a:solidFill>
                  <a:schemeClr val="accent1">
                    <a:lumMod val="60000"/>
                    <a:lumOff val="40000"/>
                  </a:schemeClr>
                </a:solidFill>
                <a:cs typeface="2  Jadid" pitchFamily="2" charset="-78"/>
              </a:rPr>
              <a:t>مهرداد مبینی</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آدرس : </a:t>
            </a:r>
            <a:r>
              <a:rPr lang="fa-IR" sz="3200" dirty="0" smtClean="0">
                <a:solidFill>
                  <a:schemeClr val="accent1">
                    <a:lumMod val="60000"/>
                    <a:lumOff val="40000"/>
                  </a:schemeClr>
                </a:solidFill>
                <a:cs typeface="2  Jadid" pitchFamily="2" charset="-78"/>
              </a:rPr>
              <a:t>عباس آباد </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میزان ذخیره قطعی : </a:t>
            </a:r>
            <a:r>
              <a:rPr lang="fa-IR" sz="3200" dirty="0" smtClean="0">
                <a:solidFill>
                  <a:schemeClr val="accent1">
                    <a:lumMod val="60000"/>
                    <a:lumOff val="40000"/>
                  </a:schemeClr>
                </a:solidFill>
                <a:cs typeface="2  Jadid" pitchFamily="2" charset="-78"/>
              </a:rPr>
              <a:t>12000 تن</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میزان استخراج </a:t>
            </a:r>
            <a:r>
              <a:rPr lang="fa-IR" sz="3200" dirty="0" smtClean="0">
                <a:solidFill>
                  <a:schemeClr val="accent1">
                    <a:lumMod val="60000"/>
                    <a:lumOff val="40000"/>
                  </a:schemeClr>
                </a:solidFill>
                <a:cs typeface="2  Jadid" pitchFamily="2" charset="-78"/>
              </a:rPr>
              <a:t>سالیانه : 750 تن</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تعداد کارگر شاغل : </a:t>
            </a:r>
            <a:r>
              <a:rPr lang="fa-IR" sz="2800" dirty="0" smtClean="0">
                <a:solidFill>
                  <a:schemeClr val="accent1">
                    <a:lumMod val="60000"/>
                    <a:lumOff val="40000"/>
                  </a:schemeClr>
                </a:solidFill>
                <a:cs typeface="2  Jadid" pitchFamily="2" charset="-78"/>
              </a:rPr>
              <a:t>واحد غیر فعال میباشد</a:t>
            </a:r>
            <a:endParaRPr lang="fa-IR" sz="2800" dirty="0">
              <a:solidFill>
                <a:schemeClr val="accent1">
                  <a:lumMod val="60000"/>
                  <a:lumOff val="40000"/>
                </a:schemeClr>
              </a:solidFill>
              <a:cs typeface="2  Jadid" pitchFamily="2" charset="-78"/>
            </a:endParaRPr>
          </a:p>
          <a:p>
            <a:endParaRPr lang="fa-IR" dirty="0"/>
          </a:p>
        </p:txBody>
      </p:sp>
    </p:spTree>
    <p:extLst>
      <p:ext uri="{BB962C8B-B14F-4D97-AF65-F5344CB8AC3E}">
        <p14:creationId xmlns:p14="http://schemas.microsoft.com/office/powerpoint/2010/main" val="2209506011"/>
      </p:ext>
    </p:extLst>
  </p:cSld>
  <p:clrMapOvr>
    <a:masterClrMapping/>
  </p:clrMapOvr>
  <mc:AlternateContent xmlns:mc="http://schemas.openxmlformats.org/markup-compatibility/2006" xmlns:p14="http://schemas.microsoft.com/office/powerpoint/2010/main">
    <mc:Choice Requires="p14">
      <p:transition spd="slow" p14:dur="2000" advTm="450"/>
    </mc:Choice>
    <mc:Fallback xmlns="">
      <p:transition spd="slow" advTm="45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chor="ctr">
            <a:normAutofit/>
          </a:bodyPr>
          <a:lstStyle/>
          <a:p>
            <a:pPr algn="ctr"/>
            <a:r>
              <a:rPr lang="fa-IR" sz="19900" dirty="0" smtClean="0">
                <a:solidFill>
                  <a:srgbClr val="66FF33"/>
                </a:solidFill>
                <a:cs typeface="2  Titr" pitchFamily="2" charset="-78"/>
              </a:rPr>
              <a:t>سیلیس</a:t>
            </a:r>
            <a:endParaRPr lang="fa-IR" dirty="0">
              <a:solidFill>
                <a:srgbClr val="66FF33"/>
              </a:solidFill>
              <a:cs typeface="2  Titr" pitchFamily="2" charset="-78"/>
            </a:endParaRPr>
          </a:p>
        </p:txBody>
      </p:sp>
    </p:spTree>
    <p:extLst>
      <p:ext uri="{BB962C8B-B14F-4D97-AF65-F5344CB8AC3E}">
        <p14:creationId xmlns:p14="http://schemas.microsoft.com/office/powerpoint/2010/main" val="2408930081"/>
      </p:ext>
    </p:extLst>
  </p:cSld>
  <p:clrMapOvr>
    <a:masterClrMapping/>
  </p:clrMapOvr>
  <mc:AlternateContent xmlns:mc="http://schemas.openxmlformats.org/markup-compatibility/2006" xmlns:p14="http://schemas.microsoft.com/office/powerpoint/2010/main">
    <mc:Choice Requires="p14">
      <p:transition spd="slow" p14:dur="2000" advTm="643">
        <p14:ferris dir="r"/>
      </p:transition>
    </mc:Choice>
    <mc:Fallback xmlns="">
      <p:transition spd="slow" advTm="643">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548680"/>
            <a:ext cx="7560840" cy="5760639"/>
          </a:xfrm>
        </p:spPr>
      </p:pic>
    </p:spTree>
    <p:extLst>
      <p:ext uri="{BB962C8B-B14F-4D97-AF65-F5344CB8AC3E}">
        <p14:creationId xmlns:p14="http://schemas.microsoft.com/office/powerpoint/2010/main" val="3888107560"/>
      </p:ext>
    </p:extLst>
  </p:cSld>
  <p:clrMapOvr>
    <a:masterClrMapping/>
  </p:clrMapOvr>
  <p:transition spd="slow" advTm="830">
    <p:randomBar dir="ver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lnSpcReduction="10000"/>
          </a:bodyPr>
          <a:lstStyle/>
          <a:p>
            <a:pPr algn="ctr"/>
            <a:r>
              <a:rPr lang="fa-IR" dirty="0">
                <a:solidFill>
                  <a:schemeClr val="accent3">
                    <a:lumMod val="50000"/>
                  </a:schemeClr>
                </a:solidFill>
                <a:cs typeface="2  Titr" pitchFamily="2" charset="-78"/>
              </a:rPr>
              <a:t> </a:t>
            </a:r>
            <a:r>
              <a:rPr lang="fa-IR" sz="3600" dirty="0">
                <a:solidFill>
                  <a:srgbClr val="FF0000"/>
                </a:solidFill>
                <a:cs typeface="2  Titr" pitchFamily="2" charset="-78"/>
              </a:rPr>
              <a:t>ـ معدن </a:t>
            </a:r>
            <a:r>
              <a:rPr lang="fa-IR" sz="3600" dirty="0" smtClean="0">
                <a:solidFill>
                  <a:srgbClr val="FF0000"/>
                </a:solidFill>
                <a:cs typeface="2  Titr" pitchFamily="2" charset="-78"/>
              </a:rPr>
              <a:t>سیلیس قدس </a:t>
            </a:r>
            <a:endParaRPr lang="fa-IR" sz="3600" dirty="0">
              <a:solidFill>
                <a:srgbClr val="FF0000"/>
              </a:solidFill>
            </a:endParaRPr>
          </a:p>
          <a:p>
            <a:r>
              <a:rPr lang="fa-IR" sz="3600" dirty="0">
                <a:solidFill>
                  <a:srgbClr val="FF0000"/>
                </a:solidFill>
                <a:cs typeface="2  Jadid" pitchFamily="2" charset="-78"/>
              </a:rPr>
              <a:t>نام معدن : </a:t>
            </a:r>
            <a:r>
              <a:rPr lang="fa-IR" sz="3600" dirty="0" smtClean="0">
                <a:solidFill>
                  <a:srgbClr val="FF0000"/>
                </a:solidFill>
                <a:cs typeface="2  Jadid" pitchFamily="2" charset="-78"/>
              </a:rPr>
              <a:t>سیلیس قدس </a:t>
            </a:r>
            <a:endParaRPr lang="fa-IR" sz="3600" dirty="0">
              <a:solidFill>
                <a:srgbClr val="FF0000"/>
              </a:solidFill>
              <a:cs typeface="2  Jadid" pitchFamily="2" charset="-78"/>
            </a:endParaRPr>
          </a:p>
          <a:p>
            <a:r>
              <a:rPr lang="fa-IR" sz="3600" dirty="0">
                <a:solidFill>
                  <a:srgbClr val="FF0000"/>
                </a:solidFill>
                <a:cs typeface="2  Jadid" pitchFamily="2" charset="-78"/>
              </a:rPr>
              <a:t>نام ماده معدنی : </a:t>
            </a:r>
            <a:r>
              <a:rPr lang="fa-IR" sz="3600" dirty="0" smtClean="0">
                <a:solidFill>
                  <a:srgbClr val="FF0000"/>
                </a:solidFill>
                <a:cs typeface="2  Jadid" pitchFamily="2" charset="-78"/>
              </a:rPr>
              <a:t>سیلیس</a:t>
            </a:r>
            <a:endParaRPr lang="fa-IR" sz="3600" dirty="0">
              <a:solidFill>
                <a:srgbClr val="FF0000"/>
              </a:solidFill>
              <a:cs typeface="2  Jadid" pitchFamily="2" charset="-78"/>
            </a:endParaRPr>
          </a:p>
          <a:p>
            <a:r>
              <a:rPr lang="fa-IR" sz="3600" dirty="0">
                <a:solidFill>
                  <a:srgbClr val="FF0000"/>
                </a:solidFill>
                <a:cs typeface="2  Jadid" pitchFamily="2" charset="-78"/>
              </a:rPr>
              <a:t>نحوه استخراج : رو باز  </a:t>
            </a:r>
          </a:p>
          <a:p>
            <a:r>
              <a:rPr lang="fa-IR" sz="3600" dirty="0">
                <a:solidFill>
                  <a:srgbClr val="FF0000"/>
                </a:solidFill>
                <a:cs typeface="2  Jadid" pitchFamily="2" charset="-78"/>
              </a:rPr>
              <a:t>نام بهره بردار : </a:t>
            </a:r>
            <a:r>
              <a:rPr lang="fa-IR" sz="3600" dirty="0" smtClean="0">
                <a:solidFill>
                  <a:srgbClr val="FF0000"/>
                </a:solidFill>
                <a:cs typeface="2  Jadid" pitchFamily="2" charset="-78"/>
              </a:rPr>
              <a:t>رسام فضل </a:t>
            </a:r>
            <a:endParaRPr lang="fa-IR" sz="3600" dirty="0">
              <a:solidFill>
                <a:srgbClr val="FF0000"/>
              </a:solidFill>
              <a:cs typeface="2  Jadid" pitchFamily="2" charset="-78"/>
            </a:endParaRPr>
          </a:p>
          <a:p>
            <a:r>
              <a:rPr lang="fa-IR" sz="3600" dirty="0">
                <a:solidFill>
                  <a:srgbClr val="FF0000"/>
                </a:solidFill>
                <a:cs typeface="2  Jadid" pitchFamily="2" charset="-78"/>
              </a:rPr>
              <a:t>آدرس : </a:t>
            </a:r>
            <a:r>
              <a:rPr lang="fa-IR" sz="3600" dirty="0" smtClean="0">
                <a:solidFill>
                  <a:srgbClr val="FF0000"/>
                </a:solidFill>
                <a:cs typeface="2  Jadid" pitchFamily="2" charset="-78"/>
              </a:rPr>
              <a:t>روستای قدس </a:t>
            </a:r>
            <a:endParaRPr lang="fa-IR" sz="3600" dirty="0">
              <a:solidFill>
                <a:srgbClr val="FF0000"/>
              </a:solidFill>
              <a:cs typeface="2  Jadid" pitchFamily="2" charset="-78"/>
            </a:endParaRPr>
          </a:p>
          <a:p>
            <a:r>
              <a:rPr lang="fa-IR" sz="3600" dirty="0">
                <a:solidFill>
                  <a:srgbClr val="FF0000"/>
                </a:solidFill>
                <a:cs typeface="2  Jadid" pitchFamily="2" charset="-78"/>
              </a:rPr>
              <a:t>میزان ذخیره قطعی : </a:t>
            </a:r>
            <a:r>
              <a:rPr lang="fa-IR" sz="3600" dirty="0" smtClean="0">
                <a:solidFill>
                  <a:srgbClr val="FF0000"/>
                </a:solidFill>
                <a:cs typeface="2  Jadid" pitchFamily="2" charset="-78"/>
              </a:rPr>
              <a:t>34000 تن</a:t>
            </a:r>
            <a:endParaRPr lang="fa-IR" sz="3600" dirty="0">
              <a:solidFill>
                <a:srgbClr val="FF0000"/>
              </a:solidFill>
              <a:cs typeface="2  Jadid" pitchFamily="2" charset="-78"/>
            </a:endParaRPr>
          </a:p>
          <a:p>
            <a:r>
              <a:rPr lang="fa-IR" sz="3600" dirty="0">
                <a:solidFill>
                  <a:srgbClr val="FF0000"/>
                </a:solidFill>
                <a:cs typeface="2  Jadid" pitchFamily="2" charset="-78"/>
              </a:rPr>
              <a:t>میزان استخراج </a:t>
            </a:r>
            <a:r>
              <a:rPr lang="fa-IR" sz="3600" dirty="0" smtClean="0">
                <a:solidFill>
                  <a:srgbClr val="FF0000"/>
                </a:solidFill>
                <a:cs typeface="2  Jadid" pitchFamily="2" charset="-78"/>
              </a:rPr>
              <a:t>سالیانه: 4000 تن</a:t>
            </a:r>
            <a:endParaRPr lang="fa-IR" sz="3600" dirty="0">
              <a:solidFill>
                <a:srgbClr val="FF0000"/>
              </a:solidFill>
              <a:cs typeface="2  Jadid" pitchFamily="2" charset="-78"/>
            </a:endParaRPr>
          </a:p>
          <a:p>
            <a:r>
              <a:rPr lang="fa-IR" sz="3600" dirty="0">
                <a:solidFill>
                  <a:srgbClr val="FF0000"/>
                </a:solidFill>
                <a:cs typeface="2  Jadid" pitchFamily="2" charset="-78"/>
              </a:rPr>
              <a:t>تعداد کارگر شاغل </a:t>
            </a:r>
            <a:r>
              <a:rPr lang="fa-IR" sz="3600" dirty="0" smtClean="0">
                <a:solidFill>
                  <a:srgbClr val="FF0000"/>
                </a:solidFill>
                <a:cs typeface="2  Jadid" pitchFamily="2" charset="-78"/>
              </a:rPr>
              <a:t>: واحد غیر فعال میباشد </a:t>
            </a:r>
            <a:endParaRPr lang="fa-IR" sz="3600" dirty="0">
              <a:solidFill>
                <a:srgbClr val="FF0000"/>
              </a:solidFill>
            </a:endParaRPr>
          </a:p>
        </p:txBody>
      </p:sp>
    </p:spTree>
    <p:custDataLst>
      <p:tags r:id="rId1"/>
    </p:custDataLst>
    <p:extLst>
      <p:ext uri="{BB962C8B-B14F-4D97-AF65-F5344CB8AC3E}">
        <p14:creationId xmlns:p14="http://schemas.microsoft.com/office/powerpoint/2010/main" val="3766040972"/>
      </p:ext>
    </p:extLst>
  </p:cSld>
  <p:clrMapOvr>
    <a:masterClrMapping/>
  </p:clrMapOvr>
  <mc:AlternateContent xmlns:mc="http://schemas.openxmlformats.org/markup-compatibility/2006" xmlns:p14="http://schemas.microsoft.com/office/powerpoint/2010/main">
    <mc:Choice Requires="p14">
      <p:transition spd="med" p14:dur="700" advTm="5709">
        <p:fade/>
      </p:transition>
    </mc:Choice>
    <mc:Fallback xmlns="">
      <p:transition spd="med" advTm="570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lstStyle/>
          <a:p>
            <a:pPr algn="ctr"/>
            <a:r>
              <a:rPr lang="fa-IR" sz="3200" dirty="0">
                <a:solidFill>
                  <a:schemeClr val="accent4">
                    <a:lumMod val="60000"/>
                    <a:lumOff val="40000"/>
                  </a:schemeClr>
                </a:solidFill>
                <a:cs typeface="2  Titr" pitchFamily="2" charset="-78"/>
              </a:rPr>
              <a:t>ـ معدن سیلیس </a:t>
            </a:r>
            <a:r>
              <a:rPr lang="fa-IR" sz="3200" dirty="0" smtClean="0">
                <a:solidFill>
                  <a:schemeClr val="accent4">
                    <a:lumMod val="60000"/>
                    <a:lumOff val="40000"/>
                  </a:schemeClr>
                </a:solidFill>
                <a:cs typeface="2  Titr" pitchFamily="2" charset="-78"/>
              </a:rPr>
              <a:t>میامی </a:t>
            </a:r>
            <a:endParaRPr lang="fa-IR" sz="3200" dirty="0">
              <a:solidFill>
                <a:schemeClr val="accent4">
                  <a:lumMod val="60000"/>
                  <a:lumOff val="40000"/>
                </a:schemeClr>
              </a:solidFill>
            </a:endParaRPr>
          </a:p>
          <a:p>
            <a:r>
              <a:rPr lang="fa-IR" sz="3200" dirty="0">
                <a:solidFill>
                  <a:schemeClr val="accent4">
                    <a:lumMod val="60000"/>
                    <a:lumOff val="40000"/>
                  </a:schemeClr>
                </a:solidFill>
                <a:cs typeface="2  Jadid" pitchFamily="2" charset="-78"/>
              </a:rPr>
              <a:t>نام معدن : سیلیس </a:t>
            </a:r>
            <a:r>
              <a:rPr lang="fa-IR" sz="3200" dirty="0" smtClean="0">
                <a:solidFill>
                  <a:schemeClr val="accent4">
                    <a:lumMod val="60000"/>
                    <a:lumOff val="40000"/>
                  </a:schemeClr>
                </a:solidFill>
                <a:cs typeface="2  Jadid" pitchFamily="2" charset="-78"/>
              </a:rPr>
              <a:t>میامی </a:t>
            </a:r>
            <a:endParaRPr lang="fa-IR" sz="3200" dirty="0">
              <a:solidFill>
                <a:schemeClr val="accent4">
                  <a:lumMod val="60000"/>
                  <a:lumOff val="40000"/>
                </a:schemeClr>
              </a:solidFill>
              <a:cs typeface="2  Jadid" pitchFamily="2" charset="-78"/>
            </a:endParaRPr>
          </a:p>
          <a:p>
            <a:r>
              <a:rPr lang="fa-IR" sz="3200" dirty="0">
                <a:solidFill>
                  <a:schemeClr val="accent4">
                    <a:lumMod val="60000"/>
                    <a:lumOff val="40000"/>
                  </a:schemeClr>
                </a:solidFill>
                <a:cs typeface="2  Jadid" pitchFamily="2" charset="-78"/>
              </a:rPr>
              <a:t>نام ماده معدنی : سیلیس</a:t>
            </a:r>
          </a:p>
          <a:p>
            <a:r>
              <a:rPr lang="fa-IR" sz="3200" dirty="0">
                <a:solidFill>
                  <a:schemeClr val="accent4">
                    <a:lumMod val="60000"/>
                    <a:lumOff val="40000"/>
                  </a:schemeClr>
                </a:solidFill>
                <a:cs typeface="2  Jadid" pitchFamily="2" charset="-78"/>
              </a:rPr>
              <a:t>نحوه استخراج : رو باز  </a:t>
            </a:r>
          </a:p>
          <a:p>
            <a:r>
              <a:rPr lang="fa-IR" sz="3200" dirty="0">
                <a:solidFill>
                  <a:schemeClr val="accent4">
                    <a:lumMod val="60000"/>
                    <a:lumOff val="40000"/>
                  </a:schemeClr>
                </a:solidFill>
                <a:cs typeface="2  Jadid" pitchFamily="2" charset="-78"/>
              </a:rPr>
              <a:t>نام بهره بردار : </a:t>
            </a:r>
            <a:r>
              <a:rPr lang="fa-IR" sz="3200" dirty="0" smtClean="0">
                <a:solidFill>
                  <a:schemeClr val="accent4">
                    <a:lumMod val="60000"/>
                    <a:lumOff val="40000"/>
                  </a:schemeClr>
                </a:solidFill>
                <a:cs typeface="2  Jadid" pitchFamily="2" charset="-78"/>
              </a:rPr>
              <a:t>منیژه عبدی </a:t>
            </a:r>
            <a:endParaRPr lang="fa-IR" sz="3200" dirty="0">
              <a:solidFill>
                <a:schemeClr val="accent4">
                  <a:lumMod val="60000"/>
                  <a:lumOff val="40000"/>
                </a:schemeClr>
              </a:solidFill>
              <a:cs typeface="2  Jadid" pitchFamily="2" charset="-78"/>
            </a:endParaRPr>
          </a:p>
          <a:p>
            <a:r>
              <a:rPr lang="fa-IR" sz="3200" dirty="0">
                <a:solidFill>
                  <a:schemeClr val="accent4">
                    <a:lumMod val="60000"/>
                    <a:lumOff val="40000"/>
                  </a:schemeClr>
                </a:solidFill>
                <a:cs typeface="2  Jadid" pitchFamily="2" charset="-78"/>
              </a:rPr>
              <a:t>آدرس : </a:t>
            </a:r>
            <a:r>
              <a:rPr lang="fa-IR" sz="3200" dirty="0" smtClean="0">
                <a:solidFill>
                  <a:schemeClr val="accent4">
                    <a:lumMod val="60000"/>
                    <a:lumOff val="40000"/>
                  </a:schemeClr>
                </a:solidFill>
                <a:cs typeface="2  Jadid" pitchFamily="2" charset="-78"/>
              </a:rPr>
              <a:t>میامی </a:t>
            </a:r>
            <a:endParaRPr lang="fa-IR" sz="3200" dirty="0">
              <a:solidFill>
                <a:schemeClr val="accent4">
                  <a:lumMod val="60000"/>
                  <a:lumOff val="40000"/>
                </a:schemeClr>
              </a:solidFill>
              <a:cs typeface="2  Jadid" pitchFamily="2" charset="-78"/>
            </a:endParaRPr>
          </a:p>
          <a:p>
            <a:r>
              <a:rPr lang="fa-IR" sz="3200" dirty="0">
                <a:solidFill>
                  <a:schemeClr val="accent4">
                    <a:lumMod val="60000"/>
                    <a:lumOff val="40000"/>
                  </a:schemeClr>
                </a:solidFill>
                <a:cs typeface="2  Jadid" pitchFamily="2" charset="-78"/>
              </a:rPr>
              <a:t>میزان ذخیره قطعی : </a:t>
            </a:r>
            <a:r>
              <a:rPr lang="fa-IR" sz="3200" dirty="0" smtClean="0">
                <a:solidFill>
                  <a:schemeClr val="accent4">
                    <a:lumMod val="60000"/>
                    <a:lumOff val="40000"/>
                  </a:schemeClr>
                </a:solidFill>
                <a:cs typeface="2  Jadid" pitchFamily="2" charset="-78"/>
              </a:rPr>
              <a:t>32000</a:t>
            </a:r>
            <a:endParaRPr lang="fa-IR" sz="3200" dirty="0">
              <a:solidFill>
                <a:schemeClr val="accent4">
                  <a:lumMod val="60000"/>
                  <a:lumOff val="40000"/>
                </a:schemeClr>
              </a:solidFill>
              <a:cs typeface="2  Jadid" pitchFamily="2" charset="-78"/>
            </a:endParaRPr>
          </a:p>
          <a:p>
            <a:r>
              <a:rPr lang="fa-IR" sz="3200" dirty="0">
                <a:solidFill>
                  <a:schemeClr val="accent4">
                    <a:lumMod val="60000"/>
                    <a:lumOff val="40000"/>
                  </a:schemeClr>
                </a:solidFill>
                <a:cs typeface="2  Jadid" pitchFamily="2" charset="-78"/>
              </a:rPr>
              <a:t>میزان استخراج </a:t>
            </a:r>
            <a:r>
              <a:rPr lang="fa-IR" sz="3200" dirty="0" smtClean="0">
                <a:solidFill>
                  <a:schemeClr val="accent4">
                    <a:lumMod val="60000"/>
                    <a:lumOff val="40000"/>
                  </a:schemeClr>
                </a:solidFill>
                <a:cs typeface="2  Jadid" pitchFamily="2" charset="-78"/>
              </a:rPr>
              <a:t>سالیانه: 5000 تن </a:t>
            </a:r>
            <a:endParaRPr lang="fa-IR" sz="3200" dirty="0">
              <a:solidFill>
                <a:schemeClr val="accent4">
                  <a:lumMod val="60000"/>
                  <a:lumOff val="40000"/>
                </a:schemeClr>
              </a:solidFill>
              <a:cs typeface="2  Jadid" pitchFamily="2" charset="-78"/>
            </a:endParaRPr>
          </a:p>
          <a:p>
            <a:r>
              <a:rPr lang="fa-IR" sz="3200" dirty="0">
                <a:solidFill>
                  <a:schemeClr val="accent4">
                    <a:lumMod val="60000"/>
                    <a:lumOff val="40000"/>
                  </a:schemeClr>
                </a:solidFill>
                <a:cs typeface="2  Jadid" pitchFamily="2" charset="-78"/>
              </a:rPr>
              <a:t>تعداد کارگر شاغل : </a:t>
            </a:r>
            <a:r>
              <a:rPr lang="fa-IR" sz="2800" dirty="0" smtClean="0">
                <a:solidFill>
                  <a:schemeClr val="accent4">
                    <a:lumMod val="60000"/>
                    <a:lumOff val="40000"/>
                  </a:schemeClr>
                </a:solidFill>
                <a:cs typeface="2  Jadid" pitchFamily="2" charset="-78"/>
              </a:rPr>
              <a:t>واحد غیر فعال میباشد </a:t>
            </a:r>
            <a:endParaRPr lang="fa-IR" sz="2800" dirty="0">
              <a:solidFill>
                <a:schemeClr val="accent4">
                  <a:lumMod val="60000"/>
                  <a:lumOff val="40000"/>
                </a:schemeClr>
              </a:solidFill>
              <a:cs typeface="2  Jadid" pitchFamily="2" charset="-78"/>
            </a:endParaRPr>
          </a:p>
          <a:p>
            <a:endParaRPr lang="fa-IR" dirty="0"/>
          </a:p>
        </p:txBody>
      </p:sp>
    </p:spTree>
    <p:extLst>
      <p:ext uri="{BB962C8B-B14F-4D97-AF65-F5344CB8AC3E}">
        <p14:creationId xmlns:p14="http://schemas.microsoft.com/office/powerpoint/2010/main" val="1249902126"/>
      </p:ext>
    </p:extLst>
  </p:cSld>
  <p:clrMapOvr>
    <a:masterClrMapping/>
  </p:clrMapOvr>
  <mc:AlternateContent xmlns:mc="http://schemas.openxmlformats.org/markup-compatibility/2006" xmlns:p14="http://schemas.microsoft.com/office/powerpoint/2010/main">
    <mc:Choice Requires="p14">
      <p:transition spd="slow" p14:dur="2000" advTm="310"/>
    </mc:Choice>
    <mc:Fallback xmlns="">
      <p:transition spd="slow" advTm="3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style>
          <a:lnRef idx="2">
            <a:schemeClr val="dk1"/>
          </a:lnRef>
          <a:fillRef idx="1">
            <a:schemeClr val="lt1"/>
          </a:fillRef>
          <a:effectRef idx="0">
            <a:schemeClr val="dk1"/>
          </a:effectRef>
          <a:fontRef idx="minor">
            <a:schemeClr val="dk1"/>
          </a:fontRef>
        </p:style>
        <p:txBody>
          <a:bodyPr anchor="ctr">
            <a:noAutofit/>
          </a:bodyPr>
          <a:lstStyle/>
          <a:p>
            <a:pPr algn="ctr"/>
            <a:r>
              <a:rPr lang="fa-IR" sz="16600" dirty="0" smtClean="0">
                <a:solidFill>
                  <a:srgbClr val="C00000"/>
                </a:solidFill>
                <a:cs typeface="2  Titr" pitchFamily="2" charset="-78"/>
              </a:rPr>
              <a:t>کرومیت </a:t>
            </a:r>
            <a:endParaRPr lang="fa-IR" sz="16600" dirty="0">
              <a:solidFill>
                <a:srgbClr val="C00000"/>
              </a:solidFill>
              <a:cs typeface="2  Titr" pitchFamily="2" charset="-78"/>
            </a:endParaRPr>
          </a:p>
        </p:txBody>
      </p:sp>
      <p:pic>
        <p:nvPicPr>
          <p:cNvPr id="2" name="Audio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1193837374"/>
      </p:ext>
    </p:extLst>
  </p:cSld>
  <p:clrMapOvr>
    <a:masterClrMapping/>
  </p:clrMapOvr>
  <mc:AlternateContent xmlns:mc="http://schemas.openxmlformats.org/markup-compatibility/2006" xmlns:p14="http://schemas.microsoft.com/office/powerpoint/2010/main">
    <mc:Choice Requires="p14">
      <p:transition spd="slow" p14:dur="2000" advTm="647"/>
    </mc:Choice>
    <mc:Fallback xmlns="">
      <p:transition spd="slow" advTm="64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rmAutofit/>
          </a:bodyPr>
          <a:lstStyle/>
          <a:p>
            <a:pPr algn="ctr"/>
            <a:r>
              <a:rPr lang="fa-IR" sz="3200" dirty="0">
                <a:solidFill>
                  <a:schemeClr val="accent6">
                    <a:lumMod val="75000"/>
                  </a:schemeClr>
                </a:solidFill>
                <a:cs typeface="2  Titr" pitchFamily="2" charset="-78"/>
              </a:rPr>
              <a:t>ـ معدن سیلیس </a:t>
            </a:r>
            <a:r>
              <a:rPr lang="fa-IR" sz="3200" dirty="0" smtClean="0">
                <a:solidFill>
                  <a:schemeClr val="accent6">
                    <a:lumMod val="75000"/>
                  </a:schemeClr>
                </a:solidFill>
                <a:cs typeface="2  Titr" pitchFamily="2" charset="-78"/>
              </a:rPr>
              <a:t>میاندشت </a:t>
            </a:r>
            <a:endParaRPr lang="fa-IR" sz="3200" dirty="0">
              <a:solidFill>
                <a:schemeClr val="accent6">
                  <a:lumMod val="75000"/>
                </a:schemeClr>
              </a:solidFill>
            </a:endParaRPr>
          </a:p>
          <a:p>
            <a:r>
              <a:rPr lang="fa-IR" sz="3200" dirty="0">
                <a:solidFill>
                  <a:schemeClr val="accent6">
                    <a:lumMod val="75000"/>
                  </a:schemeClr>
                </a:solidFill>
                <a:cs typeface="2  Jadid" pitchFamily="2" charset="-78"/>
              </a:rPr>
              <a:t>نام معدن : سیلیس </a:t>
            </a:r>
            <a:r>
              <a:rPr lang="fa-IR" sz="3200" dirty="0" smtClean="0">
                <a:solidFill>
                  <a:schemeClr val="accent6">
                    <a:lumMod val="75000"/>
                  </a:schemeClr>
                </a:solidFill>
                <a:cs typeface="2  Jadid" pitchFamily="2" charset="-78"/>
              </a:rPr>
              <a:t>میاندشت </a:t>
            </a:r>
            <a:endParaRPr lang="fa-IR" sz="3200" dirty="0">
              <a:solidFill>
                <a:schemeClr val="accent6">
                  <a:lumMod val="75000"/>
                </a:schemeClr>
              </a:solidFill>
              <a:cs typeface="2  Jadid" pitchFamily="2" charset="-78"/>
            </a:endParaRPr>
          </a:p>
          <a:p>
            <a:r>
              <a:rPr lang="fa-IR" sz="3200" dirty="0">
                <a:solidFill>
                  <a:schemeClr val="accent6">
                    <a:lumMod val="75000"/>
                  </a:schemeClr>
                </a:solidFill>
                <a:cs typeface="2  Jadid" pitchFamily="2" charset="-78"/>
              </a:rPr>
              <a:t>نام ماده معدنی : سیلیس</a:t>
            </a:r>
          </a:p>
          <a:p>
            <a:r>
              <a:rPr lang="fa-IR" sz="3200" dirty="0">
                <a:solidFill>
                  <a:schemeClr val="accent6">
                    <a:lumMod val="75000"/>
                  </a:schemeClr>
                </a:solidFill>
                <a:cs typeface="2  Jadid" pitchFamily="2" charset="-78"/>
              </a:rPr>
              <a:t>نحوه استخراج : رو باز  </a:t>
            </a:r>
          </a:p>
          <a:p>
            <a:r>
              <a:rPr lang="fa-IR" sz="3200" dirty="0">
                <a:solidFill>
                  <a:schemeClr val="accent6">
                    <a:lumMod val="75000"/>
                  </a:schemeClr>
                </a:solidFill>
                <a:cs typeface="2  Jadid" pitchFamily="2" charset="-78"/>
              </a:rPr>
              <a:t>نام بهره بردار : </a:t>
            </a:r>
            <a:r>
              <a:rPr lang="fa-IR" sz="3200" dirty="0" smtClean="0">
                <a:solidFill>
                  <a:schemeClr val="accent6">
                    <a:lumMod val="75000"/>
                  </a:schemeClr>
                </a:solidFill>
                <a:cs typeface="2  Jadid" pitchFamily="2" charset="-78"/>
              </a:rPr>
              <a:t>زهرا شکرالهی </a:t>
            </a:r>
            <a:endParaRPr lang="fa-IR" sz="3200" dirty="0">
              <a:solidFill>
                <a:schemeClr val="accent6">
                  <a:lumMod val="75000"/>
                </a:schemeClr>
              </a:solidFill>
              <a:cs typeface="2  Jadid" pitchFamily="2" charset="-78"/>
            </a:endParaRPr>
          </a:p>
          <a:p>
            <a:r>
              <a:rPr lang="fa-IR" sz="3200" dirty="0">
                <a:solidFill>
                  <a:schemeClr val="accent6">
                    <a:lumMod val="75000"/>
                  </a:schemeClr>
                </a:solidFill>
                <a:cs typeface="2  Jadid" pitchFamily="2" charset="-78"/>
              </a:rPr>
              <a:t>آدرس : </a:t>
            </a:r>
            <a:r>
              <a:rPr lang="fa-IR" sz="3200" dirty="0" smtClean="0">
                <a:solidFill>
                  <a:schemeClr val="accent6">
                    <a:lumMod val="75000"/>
                  </a:schemeClr>
                </a:solidFill>
                <a:cs typeface="2  Jadid" pitchFamily="2" charset="-78"/>
              </a:rPr>
              <a:t>میاندشت </a:t>
            </a:r>
            <a:endParaRPr lang="fa-IR" sz="3200" dirty="0">
              <a:solidFill>
                <a:schemeClr val="accent6">
                  <a:lumMod val="75000"/>
                </a:schemeClr>
              </a:solidFill>
              <a:cs typeface="2  Jadid" pitchFamily="2" charset="-78"/>
            </a:endParaRPr>
          </a:p>
          <a:p>
            <a:r>
              <a:rPr lang="fa-IR" sz="3200" dirty="0">
                <a:solidFill>
                  <a:schemeClr val="accent6">
                    <a:lumMod val="75000"/>
                  </a:schemeClr>
                </a:solidFill>
                <a:cs typeface="2  Jadid" pitchFamily="2" charset="-78"/>
              </a:rPr>
              <a:t>میزان ذخیره قطعی : </a:t>
            </a:r>
            <a:r>
              <a:rPr lang="fa-IR" sz="3200" dirty="0" smtClean="0">
                <a:solidFill>
                  <a:schemeClr val="accent6">
                    <a:lumMod val="75000"/>
                  </a:schemeClr>
                </a:solidFill>
                <a:cs typeface="2  Jadid" pitchFamily="2" charset="-78"/>
              </a:rPr>
              <a:t>24000 تن</a:t>
            </a:r>
            <a:endParaRPr lang="fa-IR" sz="3200" dirty="0">
              <a:solidFill>
                <a:schemeClr val="accent6">
                  <a:lumMod val="75000"/>
                </a:schemeClr>
              </a:solidFill>
              <a:cs typeface="2  Jadid" pitchFamily="2" charset="-78"/>
            </a:endParaRPr>
          </a:p>
          <a:p>
            <a:r>
              <a:rPr lang="fa-IR" sz="3200" dirty="0">
                <a:solidFill>
                  <a:schemeClr val="accent6">
                    <a:lumMod val="75000"/>
                  </a:schemeClr>
                </a:solidFill>
                <a:cs typeface="2  Jadid" pitchFamily="2" charset="-78"/>
              </a:rPr>
              <a:t>میزان استخراج </a:t>
            </a:r>
            <a:r>
              <a:rPr lang="fa-IR" sz="3200" dirty="0" smtClean="0">
                <a:solidFill>
                  <a:schemeClr val="accent6">
                    <a:lumMod val="75000"/>
                  </a:schemeClr>
                </a:solidFill>
                <a:cs typeface="2  Jadid" pitchFamily="2" charset="-78"/>
              </a:rPr>
              <a:t>سالیانه : 8000 تن</a:t>
            </a:r>
            <a:endParaRPr lang="fa-IR" sz="3200" dirty="0">
              <a:solidFill>
                <a:schemeClr val="accent6">
                  <a:lumMod val="75000"/>
                </a:schemeClr>
              </a:solidFill>
              <a:cs typeface="2  Jadid" pitchFamily="2" charset="-78"/>
            </a:endParaRPr>
          </a:p>
          <a:p>
            <a:r>
              <a:rPr lang="fa-IR" sz="3200" dirty="0">
                <a:solidFill>
                  <a:schemeClr val="accent6">
                    <a:lumMod val="75000"/>
                  </a:schemeClr>
                </a:solidFill>
                <a:cs typeface="2  Jadid" pitchFamily="2" charset="-78"/>
              </a:rPr>
              <a:t>تعداد کارگر شاغل : </a:t>
            </a:r>
            <a:r>
              <a:rPr lang="fa-IR" sz="2800" dirty="0">
                <a:solidFill>
                  <a:schemeClr val="accent6">
                    <a:lumMod val="75000"/>
                  </a:schemeClr>
                </a:solidFill>
                <a:cs typeface="2  Jadid" pitchFamily="2" charset="-78"/>
              </a:rPr>
              <a:t>واحد غیر فعال میباشد </a:t>
            </a:r>
            <a:endParaRPr lang="fa-IR" sz="3200" dirty="0">
              <a:solidFill>
                <a:schemeClr val="accent6">
                  <a:lumMod val="75000"/>
                </a:schemeClr>
              </a:solidFill>
            </a:endParaRPr>
          </a:p>
        </p:txBody>
      </p:sp>
    </p:spTree>
    <p:extLst>
      <p:ext uri="{BB962C8B-B14F-4D97-AF65-F5344CB8AC3E}">
        <p14:creationId xmlns:p14="http://schemas.microsoft.com/office/powerpoint/2010/main" val="1521189031"/>
      </p:ext>
    </p:extLst>
  </p:cSld>
  <p:clrMapOvr>
    <a:masterClrMapping/>
  </p:clrMapOvr>
  <mc:AlternateContent xmlns:mc="http://schemas.openxmlformats.org/markup-compatibility/2006" xmlns:p14="http://schemas.microsoft.com/office/powerpoint/2010/main">
    <mc:Choice Requires="p14">
      <p:transition spd="slow" p14:dur="2000" advTm="309"/>
    </mc:Choice>
    <mc:Fallback xmlns="">
      <p:transition spd="slow" advTm="30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chor="ctr">
            <a:normAutofit/>
          </a:bodyPr>
          <a:lstStyle/>
          <a:p>
            <a:pPr algn="ctr"/>
            <a:r>
              <a:rPr lang="fa-IR" sz="11500" dirty="0" smtClean="0">
                <a:solidFill>
                  <a:schemeClr val="accent5">
                    <a:lumMod val="50000"/>
                  </a:schemeClr>
                </a:solidFill>
                <a:cs typeface="2  Titr" pitchFamily="2" charset="-78"/>
              </a:rPr>
              <a:t>مارل آهکی </a:t>
            </a:r>
            <a:endParaRPr lang="fa-IR" sz="11500" dirty="0">
              <a:solidFill>
                <a:schemeClr val="accent5">
                  <a:lumMod val="50000"/>
                </a:schemeClr>
              </a:solidFill>
              <a:cs typeface="2  Titr" pitchFamily="2" charset="-78"/>
            </a:endParaRPr>
          </a:p>
        </p:txBody>
      </p:sp>
    </p:spTree>
    <p:extLst>
      <p:ext uri="{BB962C8B-B14F-4D97-AF65-F5344CB8AC3E}">
        <p14:creationId xmlns:p14="http://schemas.microsoft.com/office/powerpoint/2010/main" val="530606549"/>
      </p:ext>
    </p:extLst>
  </p:cSld>
  <p:clrMapOvr>
    <a:masterClrMapping/>
  </p:clrMapOvr>
  <mc:AlternateContent xmlns:mc="http://schemas.openxmlformats.org/markup-compatibility/2006" xmlns:p14="http://schemas.microsoft.com/office/powerpoint/2010/main">
    <mc:Choice Requires="p14">
      <p:transition spd="slow" p14:dur="1600" advTm="291">
        <p14:conveyor dir="r"/>
      </p:transition>
    </mc:Choice>
    <mc:Fallback xmlns="">
      <p:transition spd="slow" advTm="291">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8" y="620688"/>
            <a:ext cx="7848872" cy="5400599"/>
          </a:xfrm>
        </p:spPr>
      </p:pic>
    </p:spTree>
    <p:extLst>
      <p:ext uri="{BB962C8B-B14F-4D97-AF65-F5344CB8AC3E}">
        <p14:creationId xmlns:p14="http://schemas.microsoft.com/office/powerpoint/2010/main" val="4137408782"/>
      </p:ext>
    </p:extLst>
  </p:cSld>
  <p:clrMapOvr>
    <a:masterClrMapping/>
  </p:clrMapOvr>
  <mc:AlternateContent xmlns:mc="http://schemas.openxmlformats.org/markup-compatibility/2006" xmlns:p14="http://schemas.microsoft.com/office/powerpoint/2010/main">
    <mc:Choice Requires="p14">
      <p:transition spd="slow" advTm="302">
        <p14:flash/>
      </p:transition>
    </mc:Choice>
    <mc:Fallback xmlns="">
      <p:transition spd="slow" advTm="302">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lstStyle/>
          <a:p>
            <a:pPr algn="ctr"/>
            <a:r>
              <a:rPr lang="fa-IR" sz="3200" dirty="0">
                <a:solidFill>
                  <a:schemeClr val="accent1">
                    <a:lumMod val="60000"/>
                    <a:lumOff val="40000"/>
                  </a:schemeClr>
                </a:solidFill>
                <a:cs typeface="2  Titr" pitchFamily="2" charset="-78"/>
              </a:rPr>
              <a:t>ـ معدن </a:t>
            </a:r>
            <a:r>
              <a:rPr lang="fa-IR" sz="3200" dirty="0" smtClean="0">
                <a:solidFill>
                  <a:schemeClr val="accent1">
                    <a:lumMod val="60000"/>
                    <a:lumOff val="40000"/>
                  </a:schemeClr>
                </a:solidFill>
                <a:cs typeface="2  Titr" pitchFamily="2" charset="-78"/>
              </a:rPr>
              <a:t>مارل آهکی جاورتن </a:t>
            </a:r>
            <a:endParaRPr lang="fa-IR" sz="3200" dirty="0">
              <a:solidFill>
                <a:schemeClr val="accent1">
                  <a:lumMod val="60000"/>
                  <a:lumOff val="40000"/>
                </a:schemeClr>
              </a:solidFill>
            </a:endParaRPr>
          </a:p>
          <a:p>
            <a:r>
              <a:rPr lang="fa-IR" sz="3200" dirty="0">
                <a:solidFill>
                  <a:schemeClr val="accent1">
                    <a:lumMod val="60000"/>
                    <a:lumOff val="40000"/>
                  </a:schemeClr>
                </a:solidFill>
                <a:cs typeface="2  Jadid" pitchFamily="2" charset="-78"/>
              </a:rPr>
              <a:t>نام معدن : </a:t>
            </a:r>
            <a:r>
              <a:rPr lang="fa-IR" sz="3200" dirty="0" smtClean="0">
                <a:solidFill>
                  <a:schemeClr val="accent1">
                    <a:lumMod val="60000"/>
                    <a:lumOff val="40000"/>
                  </a:schemeClr>
                </a:solidFill>
                <a:cs typeface="2  Jadid" pitchFamily="2" charset="-78"/>
              </a:rPr>
              <a:t>مارل آهکی جاور تن </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نام ماده معدنی : </a:t>
            </a:r>
            <a:r>
              <a:rPr lang="fa-IR" sz="3200" dirty="0" smtClean="0">
                <a:solidFill>
                  <a:schemeClr val="accent1">
                    <a:lumMod val="60000"/>
                    <a:lumOff val="40000"/>
                  </a:schemeClr>
                </a:solidFill>
                <a:cs typeface="2  Jadid" pitchFamily="2" charset="-78"/>
              </a:rPr>
              <a:t>مارل آهکی </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نحوه استخراج : رو باز  </a:t>
            </a:r>
          </a:p>
          <a:p>
            <a:r>
              <a:rPr lang="fa-IR" sz="3200" dirty="0">
                <a:solidFill>
                  <a:schemeClr val="accent1">
                    <a:lumMod val="60000"/>
                    <a:lumOff val="40000"/>
                  </a:schemeClr>
                </a:solidFill>
                <a:cs typeface="2  Jadid" pitchFamily="2" charset="-78"/>
              </a:rPr>
              <a:t>نام بهره بردار : </a:t>
            </a:r>
            <a:r>
              <a:rPr lang="fa-IR" sz="3200" dirty="0" smtClean="0">
                <a:solidFill>
                  <a:schemeClr val="accent1">
                    <a:lumMod val="60000"/>
                    <a:lumOff val="40000"/>
                  </a:schemeClr>
                </a:solidFill>
                <a:cs typeface="2  Jadid" pitchFamily="2" charset="-78"/>
              </a:rPr>
              <a:t>شرکت سیمان جوین </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آدرس : </a:t>
            </a:r>
            <a:r>
              <a:rPr lang="fa-IR" sz="3200" dirty="0" smtClean="0">
                <a:solidFill>
                  <a:schemeClr val="accent1">
                    <a:lumMod val="60000"/>
                    <a:lumOff val="40000"/>
                  </a:schemeClr>
                </a:solidFill>
                <a:cs typeface="2  Jadid" pitchFamily="2" charset="-78"/>
              </a:rPr>
              <a:t>جاور تن </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میزان ذخیره قطعی : </a:t>
            </a:r>
            <a:r>
              <a:rPr lang="fa-IR" sz="3200" dirty="0" smtClean="0">
                <a:solidFill>
                  <a:schemeClr val="accent1">
                    <a:lumMod val="60000"/>
                    <a:lumOff val="40000"/>
                  </a:schemeClr>
                </a:solidFill>
                <a:cs typeface="2  Jadid" pitchFamily="2" charset="-78"/>
              </a:rPr>
              <a:t>5300000 تن</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میزان استخراج </a:t>
            </a:r>
            <a:r>
              <a:rPr lang="fa-IR" sz="3200" dirty="0" smtClean="0">
                <a:solidFill>
                  <a:schemeClr val="accent1">
                    <a:lumMod val="60000"/>
                    <a:lumOff val="40000"/>
                  </a:schemeClr>
                </a:solidFill>
                <a:cs typeface="2  Jadid" pitchFamily="2" charset="-78"/>
              </a:rPr>
              <a:t>سالیانه: 100000 تن</a:t>
            </a:r>
            <a:endParaRPr lang="fa-IR" sz="3200" dirty="0">
              <a:solidFill>
                <a:schemeClr val="accent1">
                  <a:lumMod val="60000"/>
                  <a:lumOff val="40000"/>
                </a:schemeClr>
              </a:solidFill>
              <a:cs typeface="2  Jadid" pitchFamily="2" charset="-78"/>
            </a:endParaRPr>
          </a:p>
          <a:p>
            <a:r>
              <a:rPr lang="fa-IR" sz="3200" dirty="0">
                <a:solidFill>
                  <a:schemeClr val="accent1">
                    <a:lumMod val="60000"/>
                    <a:lumOff val="40000"/>
                  </a:schemeClr>
                </a:solidFill>
                <a:cs typeface="2  Jadid" pitchFamily="2" charset="-78"/>
              </a:rPr>
              <a:t>تعداد کارگر شاغل : </a:t>
            </a:r>
            <a:r>
              <a:rPr lang="fa-IR" sz="2800" dirty="0">
                <a:solidFill>
                  <a:schemeClr val="accent1">
                    <a:lumMod val="60000"/>
                    <a:lumOff val="40000"/>
                  </a:schemeClr>
                </a:solidFill>
                <a:cs typeface="2  Jadid" pitchFamily="2" charset="-78"/>
              </a:rPr>
              <a:t>تحصیلات دانشگاهی        دیپلم      زیر دیپلم</a:t>
            </a:r>
          </a:p>
          <a:p>
            <a:endParaRPr lang="fa-IR" dirty="0"/>
          </a:p>
        </p:txBody>
      </p:sp>
    </p:spTree>
    <p:extLst>
      <p:ext uri="{BB962C8B-B14F-4D97-AF65-F5344CB8AC3E}">
        <p14:creationId xmlns:p14="http://schemas.microsoft.com/office/powerpoint/2010/main" val="3405498644"/>
      </p:ext>
    </p:extLst>
  </p:cSld>
  <p:clrMapOvr>
    <a:masterClrMapping/>
  </p:clrMapOvr>
  <mc:AlternateContent xmlns:mc="http://schemas.openxmlformats.org/markup-compatibility/2006" xmlns:p14="http://schemas.microsoft.com/office/powerpoint/2010/main">
    <mc:Choice Requires="p14">
      <p:transition spd="slow" p14:dur="2000" advTm="327"/>
    </mc:Choice>
    <mc:Fallback xmlns="">
      <p:transition spd="slow" advTm="32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chor="ctr"/>
          <a:lstStyle/>
          <a:p>
            <a:pPr algn="ctr"/>
            <a:r>
              <a:rPr lang="fa-IR" sz="16600" dirty="0" smtClean="0">
                <a:solidFill>
                  <a:srgbClr val="C00000"/>
                </a:solidFill>
                <a:cs typeface="2  Titr" pitchFamily="2" charset="-78"/>
              </a:rPr>
              <a:t>بوکسیت </a:t>
            </a:r>
            <a:endParaRPr lang="fa-IR" dirty="0">
              <a:solidFill>
                <a:srgbClr val="C00000"/>
              </a:solidFill>
              <a:cs typeface="2  Titr" pitchFamily="2" charset="-78"/>
            </a:endParaRPr>
          </a:p>
        </p:txBody>
      </p:sp>
    </p:spTree>
    <p:extLst>
      <p:ext uri="{BB962C8B-B14F-4D97-AF65-F5344CB8AC3E}">
        <p14:creationId xmlns:p14="http://schemas.microsoft.com/office/powerpoint/2010/main" val="342562205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7920880" cy="5904656"/>
          </a:xfrm>
        </p:spPr>
      </p:pic>
    </p:spTree>
    <p:extLst>
      <p:ext uri="{BB962C8B-B14F-4D97-AF65-F5344CB8AC3E}">
        <p14:creationId xmlns:p14="http://schemas.microsoft.com/office/powerpoint/2010/main" val="35496487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lstStyle/>
          <a:p>
            <a:pPr algn="ctr"/>
            <a:r>
              <a:rPr lang="fa-IR" sz="3600" dirty="0">
                <a:solidFill>
                  <a:srgbClr val="C00000"/>
                </a:solidFill>
                <a:cs typeface="2  Titr" pitchFamily="2" charset="-78"/>
              </a:rPr>
              <a:t>2 ـ معدن </a:t>
            </a:r>
            <a:r>
              <a:rPr lang="fa-IR" sz="3600" dirty="0" smtClean="0">
                <a:solidFill>
                  <a:srgbClr val="C00000"/>
                </a:solidFill>
                <a:cs typeface="2  Titr" pitchFamily="2" charset="-78"/>
              </a:rPr>
              <a:t>بوکسیت جهان آباد </a:t>
            </a:r>
            <a:endParaRPr lang="fa-IR" sz="3600" dirty="0">
              <a:solidFill>
                <a:srgbClr val="C00000"/>
              </a:solidFill>
            </a:endParaRPr>
          </a:p>
          <a:p>
            <a:r>
              <a:rPr lang="fa-IR" sz="3600" dirty="0">
                <a:solidFill>
                  <a:srgbClr val="C00000"/>
                </a:solidFill>
                <a:cs typeface="2  Jadid" pitchFamily="2" charset="-78"/>
              </a:rPr>
              <a:t>نام معدن : </a:t>
            </a:r>
            <a:r>
              <a:rPr lang="fa-IR" sz="3600" dirty="0" smtClean="0">
                <a:solidFill>
                  <a:srgbClr val="C00000"/>
                </a:solidFill>
                <a:cs typeface="2  Jadid" pitchFamily="2" charset="-78"/>
              </a:rPr>
              <a:t>بوکسیت جهان آباد </a:t>
            </a:r>
            <a:endParaRPr lang="fa-IR" sz="3600" dirty="0">
              <a:solidFill>
                <a:srgbClr val="C00000"/>
              </a:solidFill>
              <a:cs typeface="2  Jadid" pitchFamily="2" charset="-78"/>
            </a:endParaRPr>
          </a:p>
          <a:p>
            <a:r>
              <a:rPr lang="fa-IR" sz="3600" dirty="0">
                <a:solidFill>
                  <a:srgbClr val="C00000"/>
                </a:solidFill>
                <a:cs typeface="2  Jadid" pitchFamily="2" charset="-78"/>
              </a:rPr>
              <a:t>نام ماده معدنی : </a:t>
            </a:r>
            <a:r>
              <a:rPr lang="fa-IR" sz="3600" dirty="0" smtClean="0">
                <a:solidFill>
                  <a:srgbClr val="C00000"/>
                </a:solidFill>
                <a:cs typeface="2  Jadid" pitchFamily="2" charset="-78"/>
              </a:rPr>
              <a:t>بوکسیت</a:t>
            </a:r>
            <a:endParaRPr lang="fa-IR" sz="3600" dirty="0">
              <a:solidFill>
                <a:srgbClr val="C00000"/>
              </a:solidFill>
              <a:cs typeface="2  Jadid" pitchFamily="2" charset="-78"/>
            </a:endParaRPr>
          </a:p>
          <a:p>
            <a:r>
              <a:rPr lang="fa-IR" sz="3600" dirty="0">
                <a:solidFill>
                  <a:srgbClr val="C00000"/>
                </a:solidFill>
                <a:cs typeface="2  Jadid" pitchFamily="2" charset="-78"/>
              </a:rPr>
              <a:t>نام بهره بردار </a:t>
            </a:r>
            <a:r>
              <a:rPr lang="fa-IR" sz="3600" dirty="0" smtClean="0">
                <a:solidFill>
                  <a:srgbClr val="C00000"/>
                </a:solidFill>
                <a:cs typeface="2  Jadid" pitchFamily="2" charset="-78"/>
              </a:rPr>
              <a:t>: سید حسین فتاحی </a:t>
            </a:r>
            <a:endParaRPr lang="fa-IR" sz="3600" dirty="0">
              <a:solidFill>
                <a:srgbClr val="C00000"/>
              </a:solidFill>
              <a:cs typeface="2  Jadid" pitchFamily="2" charset="-78"/>
            </a:endParaRPr>
          </a:p>
          <a:p>
            <a:r>
              <a:rPr lang="fa-IR" sz="3600" dirty="0" smtClean="0">
                <a:solidFill>
                  <a:srgbClr val="C00000"/>
                </a:solidFill>
                <a:cs typeface="2  Jadid" pitchFamily="2" charset="-78"/>
              </a:rPr>
              <a:t>آدرس </a:t>
            </a:r>
            <a:r>
              <a:rPr lang="fa-IR" sz="3600" dirty="0">
                <a:solidFill>
                  <a:srgbClr val="C00000"/>
                </a:solidFill>
                <a:cs typeface="2  Jadid" pitchFamily="2" charset="-78"/>
              </a:rPr>
              <a:t>: روستای </a:t>
            </a:r>
            <a:r>
              <a:rPr lang="fa-IR" sz="3600" dirty="0" smtClean="0">
                <a:solidFill>
                  <a:srgbClr val="C00000"/>
                </a:solidFill>
                <a:cs typeface="2  Jadid" pitchFamily="2" charset="-78"/>
              </a:rPr>
              <a:t>جهان آباد  </a:t>
            </a:r>
            <a:endParaRPr lang="fa-IR" sz="3600" dirty="0">
              <a:solidFill>
                <a:srgbClr val="C00000"/>
              </a:solidFill>
              <a:cs typeface="2  Jadid" pitchFamily="2" charset="-78"/>
            </a:endParaRPr>
          </a:p>
          <a:p>
            <a:r>
              <a:rPr lang="fa-IR" sz="3600" dirty="0">
                <a:solidFill>
                  <a:srgbClr val="C00000"/>
                </a:solidFill>
                <a:cs typeface="2  Jadid" pitchFamily="2" charset="-78"/>
              </a:rPr>
              <a:t>میزان ذخیره قطعی : </a:t>
            </a:r>
            <a:r>
              <a:rPr lang="fa-IR" sz="3600" dirty="0" smtClean="0">
                <a:solidFill>
                  <a:srgbClr val="C00000"/>
                </a:solidFill>
                <a:cs typeface="2  Jadid" pitchFamily="2" charset="-78"/>
              </a:rPr>
              <a:t> 837500 تن</a:t>
            </a:r>
            <a:endParaRPr lang="fa-IR" sz="3600" dirty="0">
              <a:solidFill>
                <a:srgbClr val="C00000"/>
              </a:solidFill>
              <a:cs typeface="2  Jadid" pitchFamily="2" charset="-78"/>
            </a:endParaRPr>
          </a:p>
          <a:p>
            <a:r>
              <a:rPr lang="fa-IR" sz="3600" dirty="0" smtClean="0">
                <a:solidFill>
                  <a:srgbClr val="C00000"/>
                </a:solidFill>
                <a:cs typeface="2  Jadid" pitchFamily="2" charset="-78"/>
              </a:rPr>
              <a:t>میزان </a:t>
            </a:r>
            <a:r>
              <a:rPr lang="fa-IR" sz="3600" dirty="0">
                <a:solidFill>
                  <a:srgbClr val="C00000"/>
                </a:solidFill>
                <a:cs typeface="2  Jadid" pitchFamily="2" charset="-78"/>
              </a:rPr>
              <a:t>استخراج سالیانه : </a:t>
            </a:r>
            <a:r>
              <a:rPr lang="fa-IR" sz="3600" dirty="0" smtClean="0">
                <a:solidFill>
                  <a:srgbClr val="C00000"/>
                </a:solidFill>
                <a:cs typeface="2  Jadid" pitchFamily="2" charset="-78"/>
              </a:rPr>
              <a:t> 8500 تن</a:t>
            </a:r>
            <a:endParaRPr lang="fa-IR" sz="3600" dirty="0">
              <a:solidFill>
                <a:srgbClr val="C00000"/>
              </a:solidFill>
              <a:cs typeface="2  Jadid" pitchFamily="2" charset="-78"/>
            </a:endParaRPr>
          </a:p>
          <a:p>
            <a:r>
              <a:rPr lang="fa-IR" sz="3600" dirty="0">
                <a:solidFill>
                  <a:srgbClr val="C00000"/>
                </a:solidFill>
                <a:cs typeface="2  Jadid" pitchFamily="2" charset="-78"/>
              </a:rPr>
              <a:t>تعداد کارگر شاغل : </a:t>
            </a:r>
            <a:r>
              <a:rPr lang="fa-IR" sz="3200" dirty="0">
                <a:solidFill>
                  <a:srgbClr val="C00000"/>
                </a:solidFill>
                <a:cs typeface="2  Jadid" pitchFamily="2" charset="-78"/>
              </a:rPr>
              <a:t>تحصیلات دانشگاهی   </a:t>
            </a:r>
            <a:r>
              <a:rPr lang="fa-IR" sz="3200" dirty="0" smtClean="0">
                <a:solidFill>
                  <a:srgbClr val="C00000"/>
                </a:solidFill>
                <a:cs typeface="2  Jadid" pitchFamily="2" charset="-78"/>
              </a:rPr>
              <a:t>1     </a:t>
            </a:r>
            <a:r>
              <a:rPr lang="fa-IR" sz="3200" dirty="0">
                <a:solidFill>
                  <a:srgbClr val="C00000"/>
                </a:solidFill>
                <a:cs typeface="2  Jadid" pitchFamily="2" charset="-78"/>
              </a:rPr>
              <a:t>دیپلم   </a:t>
            </a:r>
            <a:r>
              <a:rPr lang="fa-IR" sz="3200" dirty="0" smtClean="0">
                <a:solidFill>
                  <a:srgbClr val="C00000"/>
                </a:solidFill>
                <a:cs typeface="2  Jadid" pitchFamily="2" charset="-78"/>
              </a:rPr>
              <a:t>1   </a:t>
            </a:r>
            <a:r>
              <a:rPr lang="fa-IR" sz="3200" dirty="0">
                <a:solidFill>
                  <a:srgbClr val="C00000"/>
                </a:solidFill>
                <a:cs typeface="2  Jadid" pitchFamily="2" charset="-78"/>
              </a:rPr>
              <a:t>زیر </a:t>
            </a:r>
            <a:r>
              <a:rPr lang="fa-IR" sz="3200" dirty="0" smtClean="0">
                <a:solidFill>
                  <a:srgbClr val="C00000"/>
                </a:solidFill>
                <a:cs typeface="2  Jadid" pitchFamily="2" charset="-78"/>
              </a:rPr>
              <a:t>دیپلم2</a:t>
            </a:r>
            <a:endParaRPr lang="fa-IR" sz="3200" dirty="0">
              <a:solidFill>
                <a:srgbClr val="C00000"/>
              </a:solidFill>
              <a:cs typeface="2  Jadid" pitchFamily="2" charset="-78"/>
            </a:endParaRPr>
          </a:p>
          <a:p>
            <a:pPr marL="0" indent="0">
              <a:buNone/>
            </a:pPr>
            <a:endParaRPr lang="fa-IR" dirty="0"/>
          </a:p>
        </p:txBody>
      </p:sp>
    </p:spTree>
    <p:extLst>
      <p:ext uri="{BB962C8B-B14F-4D97-AF65-F5344CB8AC3E}">
        <p14:creationId xmlns:p14="http://schemas.microsoft.com/office/powerpoint/2010/main" val="101387780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ctr"/>
            <a:endParaRPr lang="fa-IR" dirty="0" smtClean="0"/>
          </a:p>
          <a:p>
            <a:pPr algn="ctr"/>
            <a:endParaRPr lang="fa-IR" dirty="0"/>
          </a:p>
          <a:p>
            <a:pPr algn="ctr"/>
            <a:endParaRPr lang="fa-IR" dirty="0" smtClean="0"/>
          </a:p>
          <a:p>
            <a:pPr algn="ctr"/>
            <a:r>
              <a:rPr lang="fa-IR" sz="7200" dirty="0" smtClean="0">
                <a:solidFill>
                  <a:schemeClr val="accent1">
                    <a:lumMod val="75000"/>
                  </a:schemeClr>
                </a:solidFill>
                <a:cs typeface="2  Titr" pitchFamily="2" charset="-78"/>
              </a:rPr>
              <a:t>فلدسپات</a:t>
            </a:r>
            <a:endParaRPr lang="fa-IR" sz="7200" dirty="0">
              <a:solidFill>
                <a:schemeClr val="accent1">
                  <a:lumMod val="75000"/>
                </a:schemeClr>
              </a:solidFill>
              <a:cs typeface="2  Titr" pitchFamily="2" charset="-78"/>
            </a:endParaRPr>
          </a:p>
        </p:txBody>
      </p:sp>
    </p:spTree>
    <p:extLst>
      <p:ext uri="{BB962C8B-B14F-4D97-AF65-F5344CB8AC3E}">
        <p14:creationId xmlns:p14="http://schemas.microsoft.com/office/powerpoint/2010/main" val="29917009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4595" y="1124744"/>
            <a:ext cx="7344816" cy="3908762"/>
          </a:xfrm>
          <a:prstGeom prst="rect">
            <a:avLst/>
          </a:prstGeom>
        </p:spPr>
        <p:txBody>
          <a:bodyPr wrap="square">
            <a:spAutoFit/>
          </a:bodyPr>
          <a:lstStyle/>
          <a:p>
            <a:pPr algn="ctr"/>
            <a:r>
              <a:rPr lang="fa-IR" sz="2800" dirty="0">
                <a:solidFill>
                  <a:srgbClr val="C00000"/>
                </a:solidFill>
                <a:cs typeface="2  Titr" pitchFamily="2" charset="-78"/>
              </a:rPr>
              <a:t> ـ معدن </a:t>
            </a:r>
            <a:r>
              <a:rPr lang="fa-IR" sz="2800" dirty="0" smtClean="0">
                <a:solidFill>
                  <a:srgbClr val="C00000"/>
                </a:solidFill>
                <a:cs typeface="2  Titr" pitchFamily="2" charset="-78"/>
              </a:rPr>
              <a:t>فلدسپات </a:t>
            </a:r>
            <a:endParaRPr lang="fa-IR" sz="2800" dirty="0">
              <a:solidFill>
                <a:srgbClr val="C00000"/>
              </a:solidFill>
            </a:endParaRPr>
          </a:p>
          <a:p>
            <a:r>
              <a:rPr lang="fa-IR" sz="2800" dirty="0">
                <a:solidFill>
                  <a:srgbClr val="C00000"/>
                </a:solidFill>
                <a:cs typeface="2  Jadid" pitchFamily="2" charset="-78"/>
              </a:rPr>
              <a:t>نام معدن : </a:t>
            </a:r>
            <a:r>
              <a:rPr lang="fa-IR" sz="2800" dirty="0" smtClean="0">
                <a:solidFill>
                  <a:srgbClr val="C00000"/>
                </a:solidFill>
                <a:cs typeface="2  Jadid" pitchFamily="2" charset="-78"/>
              </a:rPr>
              <a:t>فلدسپات شادمان</a:t>
            </a:r>
            <a:endParaRPr lang="fa-IR" sz="2800" dirty="0">
              <a:solidFill>
                <a:srgbClr val="C00000"/>
              </a:solidFill>
              <a:cs typeface="2  Jadid" pitchFamily="2" charset="-78"/>
            </a:endParaRPr>
          </a:p>
          <a:p>
            <a:r>
              <a:rPr lang="fa-IR" sz="2800" dirty="0">
                <a:solidFill>
                  <a:srgbClr val="C00000"/>
                </a:solidFill>
                <a:cs typeface="2  Jadid" pitchFamily="2" charset="-78"/>
              </a:rPr>
              <a:t>نام ماده معدنی : </a:t>
            </a:r>
            <a:r>
              <a:rPr lang="fa-IR" sz="2800" dirty="0" smtClean="0">
                <a:solidFill>
                  <a:srgbClr val="C00000"/>
                </a:solidFill>
                <a:cs typeface="2  Jadid" pitchFamily="2" charset="-78"/>
              </a:rPr>
              <a:t>فلدسپات سدیک</a:t>
            </a:r>
            <a:endParaRPr lang="fa-IR" sz="2800" dirty="0">
              <a:solidFill>
                <a:srgbClr val="C00000"/>
              </a:solidFill>
              <a:cs typeface="2  Jadid" pitchFamily="2" charset="-78"/>
            </a:endParaRPr>
          </a:p>
          <a:p>
            <a:r>
              <a:rPr lang="fa-IR" sz="2800" dirty="0">
                <a:solidFill>
                  <a:srgbClr val="C00000"/>
                </a:solidFill>
                <a:cs typeface="2  Jadid" pitchFamily="2" charset="-78"/>
              </a:rPr>
              <a:t>نام بهره بردار : </a:t>
            </a:r>
            <a:r>
              <a:rPr lang="fa-IR" sz="2800" dirty="0" smtClean="0">
                <a:solidFill>
                  <a:srgbClr val="C00000"/>
                </a:solidFill>
                <a:cs typeface="2  Jadid" pitchFamily="2" charset="-78"/>
              </a:rPr>
              <a:t>شادمانی</a:t>
            </a:r>
            <a:endParaRPr lang="fa-IR" sz="2800" dirty="0">
              <a:solidFill>
                <a:srgbClr val="C00000"/>
              </a:solidFill>
              <a:cs typeface="2  Jadid" pitchFamily="2" charset="-78"/>
            </a:endParaRPr>
          </a:p>
          <a:p>
            <a:r>
              <a:rPr lang="fa-IR" sz="2800" dirty="0">
                <a:solidFill>
                  <a:srgbClr val="C00000"/>
                </a:solidFill>
                <a:cs typeface="2  Jadid" pitchFamily="2" charset="-78"/>
              </a:rPr>
              <a:t>آدرس : </a:t>
            </a:r>
            <a:r>
              <a:rPr lang="fa-IR" sz="2800" dirty="0" smtClean="0">
                <a:solidFill>
                  <a:srgbClr val="C00000"/>
                </a:solidFill>
                <a:cs typeface="2  Jadid" pitchFamily="2" charset="-78"/>
              </a:rPr>
              <a:t>9 کیلومتری روستای فرومد</a:t>
            </a:r>
            <a:endParaRPr lang="fa-IR" sz="2800" dirty="0">
              <a:solidFill>
                <a:srgbClr val="C00000"/>
              </a:solidFill>
              <a:cs typeface="2  Jadid" pitchFamily="2" charset="-78"/>
            </a:endParaRPr>
          </a:p>
          <a:p>
            <a:r>
              <a:rPr lang="fa-IR" sz="2800" dirty="0">
                <a:solidFill>
                  <a:srgbClr val="C00000"/>
                </a:solidFill>
                <a:cs typeface="2  Jadid" pitchFamily="2" charset="-78"/>
              </a:rPr>
              <a:t>میزان ذخیره قطعی :  </a:t>
            </a:r>
            <a:r>
              <a:rPr lang="fa-IR" sz="2800" dirty="0" smtClean="0">
                <a:solidFill>
                  <a:srgbClr val="C00000"/>
                </a:solidFill>
                <a:cs typeface="2  Jadid" pitchFamily="2" charset="-78"/>
              </a:rPr>
              <a:t>200000تن</a:t>
            </a:r>
            <a:endParaRPr lang="fa-IR" sz="2800" dirty="0">
              <a:solidFill>
                <a:srgbClr val="C00000"/>
              </a:solidFill>
              <a:cs typeface="2  Jadid" pitchFamily="2" charset="-78"/>
            </a:endParaRPr>
          </a:p>
          <a:p>
            <a:r>
              <a:rPr lang="fa-IR" sz="2800" dirty="0">
                <a:solidFill>
                  <a:srgbClr val="C00000"/>
                </a:solidFill>
                <a:cs typeface="2  Jadid" pitchFamily="2" charset="-78"/>
              </a:rPr>
              <a:t>میزان استخراج سالیانه :  </a:t>
            </a:r>
            <a:r>
              <a:rPr lang="fa-IR" sz="2800" dirty="0" smtClean="0">
                <a:solidFill>
                  <a:srgbClr val="C00000"/>
                </a:solidFill>
                <a:cs typeface="2  Jadid" pitchFamily="2" charset="-78"/>
              </a:rPr>
              <a:t>6000تن</a:t>
            </a:r>
            <a:endParaRPr lang="fa-IR" sz="2800" dirty="0">
              <a:solidFill>
                <a:srgbClr val="C00000"/>
              </a:solidFill>
              <a:cs typeface="2  Jadid" pitchFamily="2" charset="-78"/>
            </a:endParaRPr>
          </a:p>
          <a:p>
            <a:r>
              <a:rPr lang="fa-IR" sz="2800" dirty="0">
                <a:solidFill>
                  <a:srgbClr val="C00000"/>
                </a:solidFill>
                <a:cs typeface="2  Jadid" pitchFamily="2" charset="-78"/>
              </a:rPr>
              <a:t>تعداد کارگر شاغل : </a:t>
            </a:r>
            <a:r>
              <a:rPr lang="fa-IR" sz="2400" dirty="0">
                <a:solidFill>
                  <a:srgbClr val="C00000"/>
                </a:solidFill>
                <a:cs typeface="2  Jadid" pitchFamily="2" charset="-78"/>
              </a:rPr>
              <a:t>تحصیلات دانشگاهی   </a:t>
            </a:r>
            <a:r>
              <a:rPr lang="fa-IR" sz="2400" dirty="0" smtClean="0">
                <a:solidFill>
                  <a:srgbClr val="C00000"/>
                </a:solidFill>
                <a:cs typeface="2  Jadid" pitchFamily="2" charset="-78"/>
              </a:rPr>
              <a:t>2     </a:t>
            </a:r>
            <a:r>
              <a:rPr lang="fa-IR" sz="2400" dirty="0">
                <a:solidFill>
                  <a:srgbClr val="C00000"/>
                </a:solidFill>
                <a:cs typeface="2  Jadid" pitchFamily="2" charset="-78"/>
              </a:rPr>
              <a:t>دیپلم   </a:t>
            </a:r>
            <a:r>
              <a:rPr lang="fa-IR" sz="2400" dirty="0" smtClean="0">
                <a:solidFill>
                  <a:srgbClr val="C00000"/>
                </a:solidFill>
                <a:cs typeface="2  Jadid" pitchFamily="2" charset="-78"/>
              </a:rPr>
              <a:t>0   </a:t>
            </a:r>
            <a:r>
              <a:rPr lang="fa-IR" sz="2400" dirty="0">
                <a:solidFill>
                  <a:srgbClr val="C00000"/>
                </a:solidFill>
                <a:cs typeface="2  Jadid" pitchFamily="2" charset="-78"/>
              </a:rPr>
              <a:t>زیر دیپلم2</a:t>
            </a:r>
            <a:endParaRPr lang="fa-IR" sz="2400" dirty="0">
              <a:solidFill>
                <a:srgbClr val="C00000"/>
              </a:solidFill>
              <a:cs typeface="2  Jadid" pitchFamily="2" charset="-78"/>
            </a:endParaRPr>
          </a:p>
        </p:txBody>
      </p:sp>
    </p:spTree>
    <p:extLst>
      <p:ext uri="{BB962C8B-B14F-4D97-AF65-F5344CB8AC3E}">
        <p14:creationId xmlns:p14="http://schemas.microsoft.com/office/powerpoint/2010/main" val="17412528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chor="ctr"/>
          <a:lstStyle/>
          <a:p>
            <a:pPr algn="ctr"/>
            <a:r>
              <a:rPr lang="fa-IR" sz="8800" dirty="0" smtClean="0">
                <a:solidFill>
                  <a:schemeClr val="accent1">
                    <a:lumMod val="60000"/>
                    <a:lumOff val="40000"/>
                  </a:schemeClr>
                </a:solidFill>
                <a:cs typeface="2  Titr" pitchFamily="2" charset="-78"/>
              </a:rPr>
              <a:t>از توجه شما متشکریم </a:t>
            </a:r>
          </a:p>
          <a:p>
            <a:pPr algn="ctr"/>
            <a:r>
              <a:rPr lang="fa-IR" dirty="0" smtClean="0">
                <a:solidFill>
                  <a:schemeClr val="accent5">
                    <a:lumMod val="60000"/>
                    <a:lumOff val="40000"/>
                  </a:schemeClr>
                </a:solidFill>
              </a:rPr>
              <a:t>تهیه و تنظیم : </a:t>
            </a:r>
          </a:p>
          <a:p>
            <a:pPr algn="ctr"/>
            <a:r>
              <a:rPr lang="fa-IR" dirty="0" smtClean="0">
                <a:solidFill>
                  <a:schemeClr val="accent5">
                    <a:lumMod val="60000"/>
                    <a:lumOff val="40000"/>
                  </a:schemeClr>
                </a:solidFill>
              </a:rPr>
              <a:t>محمدرضا بنی صفار </a:t>
            </a:r>
            <a:endParaRPr lang="fa-IR" dirty="0">
              <a:solidFill>
                <a:schemeClr val="accent5">
                  <a:lumMod val="60000"/>
                  <a:lumOff val="40000"/>
                </a:schemeClr>
              </a:solidFill>
            </a:endParaRPr>
          </a:p>
        </p:txBody>
      </p:sp>
    </p:spTree>
    <p:extLst>
      <p:ext uri="{BB962C8B-B14F-4D97-AF65-F5344CB8AC3E}">
        <p14:creationId xmlns:p14="http://schemas.microsoft.com/office/powerpoint/2010/main" val="39169180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467544" y="692696"/>
            <a:ext cx="7974632" cy="5832648"/>
          </a:xfrm>
        </p:spPr>
      </p:pic>
      <p:pic>
        <p:nvPicPr>
          <p:cNvPr id="2" name="Audio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3379532240"/>
      </p:ext>
    </p:extLst>
  </p:cSld>
  <p:clrMapOvr>
    <a:masterClrMapping/>
  </p:clrMapOvr>
  <mc:AlternateContent xmlns:mc="http://schemas.openxmlformats.org/markup-compatibility/2006" xmlns:p14="http://schemas.microsoft.com/office/powerpoint/2010/main">
    <mc:Choice Requires="p14">
      <p:transition spd="slow" p14:dur="2000" advTm="444"/>
    </mc:Choice>
    <mc:Fallback xmlns="">
      <p:transition spd="slow" advTm="444"/>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ctr"/>
            <a:r>
              <a:rPr lang="fa-IR" sz="2800" dirty="0" smtClean="0">
                <a:solidFill>
                  <a:schemeClr val="bg2">
                    <a:lumMod val="50000"/>
                  </a:schemeClr>
                </a:solidFill>
                <a:cs typeface="2  Titr" pitchFamily="2" charset="-78"/>
              </a:rPr>
              <a:t>1 ـ معادن کرومیت کاریز شهر </a:t>
            </a:r>
            <a:endParaRPr lang="fa-IR" sz="2800" dirty="0" smtClean="0">
              <a:solidFill>
                <a:schemeClr val="bg2">
                  <a:lumMod val="50000"/>
                </a:schemeClr>
              </a:solidFill>
            </a:endParaRPr>
          </a:p>
          <a:p>
            <a:r>
              <a:rPr lang="fa-IR" sz="2800" dirty="0" smtClean="0">
                <a:solidFill>
                  <a:schemeClr val="bg2">
                    <a:lumMod val="50000"/>
                  </a:schemeClr>
                </a:solidFill>
                <a:cs typeface="2  Jadid" pitchFamily="2" charset="-78"/>
              </a:rPr>
              <a:t>نام معدن : معادن کاریز شهر </a:t>
            </a:r>
          </a:p>
          <a:p>
            <a:r>
              <a:rPr lang="fa-IR" sz="2800" dirty="0" smtClean="0">
                <a:solidFill>
                  <a:schemeClr val="bg2">
                    <a:lumMod val="50000"/>
                  </a:schemeClr>
                </a:solidFill>
                <a:cs typeface="2  Jadid" pitchFamily="2" charset="-78"/>
              </a:rPr>
              <a:t>نام ماده معدنی : کرومیت</a:t>
            </a:r>
            <a:endParaRPr lang="fa-IR" sz="3200" dirty="0" smtClean="0">
              <a:solidFill>
                <a:schemeClr val="bg2">
                  <a:lumMod val="50000"/>
                </a:schemeClr>
              </a:solidFill>
              <a:cs typeface="2  Jadid" pitchFamily="2" charset="-78"/>
            </a:endParaRPr>
          </a:p>
          <a:p>
            <a:r>
              <a:rPr lang="fa-IR" sz="3200" dirty="0" smtClean="0">
                <a:solidFill>
                  <a:schemeClr val="bg2">
                    <a:lumMod val="50000"/>
                  </a:schemeClr>
                </a:solidFill>
                <a:cs typeface="2  Jadid" pitchFamily="2" charset="-78"/>
              </a:rPr>
              <a:t>نحوه استخراج : رو باز و زیر زمینی  </a:t>
            </a:r>
          </a:p>
          <a:p>
            <a:r>
              <a:rPr lang="fa-IR" sz="3200" dirty="0" smtClean="0">
                <a:solidFill>
                  <a:schemeClr val="bg2">
                    <a:lumMod val="50000"/>
                  </a:schemeClr>
                </a:solidFill>
                <a:cs typeface="2  Jadid" pitchFamily="2" charset="-78"/>
              </a:rPr>
              <a:t>نام بهره بردار : رحیمی </a:t>
            </a:r>
          </a:p>
          <a:p>
            <a:r>
              <a:rPr lang="fa-IR" sz="3200" dirty="0" smtClean="0">
                <a:solidFill>
                  <a:schemeClr val="bg2">
                    <a:lumMod val="50000"/>
                  </a:schemeClr>
                </a:solidFill>
                <a:cs typeface="2  Jadid" pitchFamily="2" charset="-78"/>
              </a:rPr>
              <a:t>تعداد معادن تحت پوشش : 4 معدن شامل </a:t>
            </a:r>
            <a:r>
              <a:rPr lang="fa-IR" sz="2800" dirty="0" smtClean="0">
                <a:solidFill>
                  <a:schemeClr val="bg2">
                    <a:lumMod val="50000"/>
                  </a:schemeClr>
                </a:solidFill>
                <a:cs typeface="2  Jadid" pitchFamily="2" charset="-78"/>
              </a:rPr>
              <a:t>فرومد ، شمال فیروز آباد ، شمال عباس آباد ، میر محمود</a:t>
            </a:r>
          </a:p>
          <a:p>
            <a:r>
              <a:rPr lang="fa-IR" sz="2800" dirty="0" smtClean="0">
                <a:solidFill>
                  <a:schemeClr val="bg2">
                    <a:lumMod val="50000"/>
                  </a:schemeClr>
                </a:solidFill>
                <a:cs typeface="2  Jadid" pitchFamily="2" charset="-78"/>
              </a:rPr>
              <a:t>آدرس : روستای فرومد </a:t>
            </a:r>
            <a:endParaRPr lang="fa-IR" sz="3200" dirty="0" smtClean="0">
              <a:solidFill>
                <a:schemeClr val="bg2">
                  <a:lumMod val="50000"/>
                </a:schemeClr>
              </a:solidFill>
              <a:cs typeface="2  Jadid" pitchFamily="2" charset="-78"/>
            </a:endParaRPr>
          </a:p>
          <a:p>
            <a:r>
              <a:rPr lang="fa-IR" sz="2400" dirty="0" smtClean="0">
                <a:solidFill>
                  <a:schemeClr val="bg2">
                    <a:lumMod val="50000"/>
                  </a:schemeClr>
                </a:solidFill>
                <a:cs typeface="2  Jadid" pitchFamily="2" charset="-78"/>
              </a:rPr>
              <a:t>تعداد کارگر شاغل :</a:t>
            </a:r>
            <a:r>
              <a:rPr lang="fa-IR" sz="2000" dirty="0" smtClean="0">
                <a:solidFill>
                  <a:schemeClr val="bg2">
                    <a:lumMod val="50000"/>
                  </a:schemeClr>
                </a:solidFill>
                <a:cs typeface="2  Jadid" pitchFamily="2" charset="-78"/>
              </a:rPr>
              <a:t> تحصیلات دانشگاهی  13      دیپلم 31     زیر دیپلم</a:t>
            </a:r>
            <a:r>
              <a:rPr lang="fa-IR" sz="1800" dirty="0" smtClean="0">
                <a:solidFill>
                  <a:schemeClr val="bg2">
                    <a:lumMod val="50000"/>
                  </a:schemeClr>
                </a:solidFill>
                <a:cs typeface="2  Jadid" pitchFamily="2" charset="-78"/>
              </a:rPr>
              <a:t>28</a:t>
            </a:r>
          </a:p>
          <a:p>
            <a:endParaRPr lang="fa-IR" dirty="0"/>
          </a:p>
        </p:txBody>
      </p:sp>
      <p:pic>
        <p:nvPicPr>
          <p:cNvPr id="2" name="Audio 1">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8318500" y="6032500"/>
            <a:ext cx="609600" cy="609600"/>
          </a:xfrm>
          <a:prstGeom prst="rect">
            <a:avLst/>
          </a:prstGeom>
        </p:spPr>
      </p:pic>
    </p:spTree>
    <p:custDataLst>
      <p:tags r:id="rId1"/>
    </p:custDataLst>
    <p:extLst>
      <p:ext uri="{BB962C8B-B14F-4D97-AF65-F5344CB8AC3E}">
        <p14:creationId xmlns:p14="http://schemas.microsoft.com/office/powerpoint/2010/main" val="647372462"/>
      </p:ext>
    </p:extLst>
  </p:cSld>
  <p:clrMapOvr>
    <a:masterClrMapping/>
  </p:clrMapOvr>
  <p:transition spd="slow" advTm="2836">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55" fill="hold" display="0">
                  <p:stCondLst>
                    <p:cond delay="indefinite"/>
                  </p:stCondLst>
                  <p:endCondLst>
                    <p:cond evt="onStopAudio" delay="0">
                      <p:tgtEl>
                        <p:sldTgt/>
                      </p:tgtEl>
                    </p:cond>
                  </p:endCondLst>
                </p:cTn>
                <p:tgtEl>
                  <p:spTgt spid="2"/>
                </p:tgtEl>
              </p:cMediaNode>
            </p:audio>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13250620"/>
              </p:ext>
            </p:extLst>
          </p:nvPr>
        </p:nvGraphicFramePr>
        <p:xfrm>
          <a:off x="467544" y="980728"/>
          <a:ext cx="8229600" cy="4762383"/>
        </p:xfrm>
        <a:graphic>
          <a:graphicData uri="http://schemas.openxmlformats.org/drawingml/2006/table">
            <a:tbl>
              <a:tblPr rtl="1" firstRow="1" bandRow="1">
                <a:tableStyleId>{5C22544A-7EE6-4342-B048-85BDC9FD1C3A}</a:tableStyleId>
              </a:tblPr>
              <a:tblGrid>
                <a:gridCol w="2376460"/>
                <a:gridCol w="1205166"/>
                <a:gridCol w="1609400"/>
                <a:gridCol w="1728462"/>
                <a:gridCol w="1310112"/>
              </a:tblGrid>
              <a:tr h="449103">
                <a:tc>
                  <a:txBody>
                    <a:bodyPr/>
                    <a:lstStyle/>
                    <a:p>
                      <a:pPr algn="ctr" rtl="1"/>
                      <a:r>
                        <a:rPr lang="fa-IR" dirty="0" smtClean="0">
                          <a:cs typeface="2  Jadid" pitchFamily="2" charset="-78"/>
                        </a:rPr>
                        <a:t>اطلاعات معدن </a:t>
                      </a:r>
                      <a:endParaRPr lang="fa-IR" dirty="0">
                        <a:cs typeface="2  Jadid" pitchFamily="2" charset="-78"/>
                      </a:endParaRPr>
                    </a:p>
                  </a:txBody>
                  <a:tcPr/>
                </a:tc>
                <a:tc>
                  <a:txBody>
                    <a:bodyPr/>
                    <a:lstStyle/>
                    <a:p>
                      <a:pPr algn="ctr" rtl="1"/>
                      <a:r>
                        <a:rPr lang="fa-IR" dirty="0" smtClean="0">
                          <a:cs typeface="2  Jadid" pitchFamily="2" charset="-78"/>
                        </a:rPr>
                        <a:t>فرومد </a:t>
                      </a:r>
                      <a:endParaRPr lang="fa-IR" dirty="0">
                        <a:cs typeface="2  Jadid" pitchFamily="2" charset="-78"/>
                      </a:endParaRPr>
                    </a:p>
                  </a:txBody>
                  <a:tcPr/>
                </a:tc>
                <a:tc>
                  <a:txBody>
                    <a:bodyPr/>
                    <a:lstStyle/>
                    <a:p>
                      <a:pPr algn="ctr" rtl="1"/>
                      <a:r>
                        <a:rPr lang="fa-IR" dirty="0" smtClean="0">
                          <a:cs typeface="2  Jadid" pitchFamily="2" charset="-78"/>
                        </a:rPr>
                        <a:t>شمال عباس آباد </a:t>
                      </a:r>
                      <a:endParaRPr lang="fa-IR" dirty="0">
                        <a:cs typeface="2  Jadid" pitchFamily="2" charset="-78"/>
                      </a:endParaRPr>
                    </a:p>
                  </a:txBody>
                  <a:tcPr/>
                </a:tc>
                <a:tc>
                  <a:txBody>
                    <a:bodyPr/>
                    <a:lstStyle/>
                    <a:p>
                      <a:pPr algn="ctr" rtl="1"/>
                      <a:r>
                        <a:rPr lang="fa-IR" dirty="0" smtClean="0">
                          <a:cs typeface="2  Jadid" pitchFamily="2" charset="-78"/>
                        </a:rPr>
                        <a:t>شمال</a:t>
                      </a:r>
                      <a:r>
                        <a:rPr lang="fa-IR" baseline="0" dirty="0" smtClean="0">
                          <a:cs typeface="2  Jadid" pitchFamily="2" charset="-78"/>
                        </a:rPr>
                        <a:t> فیروز آباد </a:t>
                      </a:r>
                      <a:endParaRPr lang="fa-IR" dirty="0">
                        <a:cs typeface="2  Jadid" pitchFamily="2" charset="-78"/>
                      </a:endParaRPr>
                    </a:p>
                  </a:txBody>
                  <a:tcPr/>
                </a:tc>
                <a:tc>
                  <a:txBody>
                    <a:bodyPr/>
                    <a:lstStyle/>
                    <a:p>
                      <a:pPr algn="ctr" rtl="1"/>
                      <a:r>
                        <a:rPr lang="fa-IR" dirty="0" smtClean="0">
                          <a:cs typeface="2  Jadid" pitchFamily="2" charset="-78"/>
                        </a:rPr>
                        <a:t>میر محمود</a:t>
                      </a:r>
                      <a:endParaRPr lang="fa-IR" dirty="0">
                        <a:cs typeface="2  Jadid" pitchFamily="2" charset="-78"/>
                      </a:endParaRPr>
                    </a:p>
                  </a:txBody>
                  <a:tcPr/>
                </a:tc>
              </a:tr>
              <a:tr h="775164">
                <a:tc>
                  <a:txBody>
                    <a:bodyPr/>
                    <a:lstStyle/>
                    <a:p>
                      <a:pPr algn="ctr" rtl="1"/>
                      <a:r>
                        <a:rPr lang="fa-IR" dirty="0" smtClean="0">
                          <a:cs typeface="2  Mehr" pitchFamily="2" charset="-78"/>
                        </a:rPr>
                        <a:t>شماره و تاریخ پروانه</a:t>
                      </a:r>
                    </a:p>
                    <a:p>
                      <a:pPr algn="ctr" rtl="1"/>
                      <a:r>
                        <a:rPr lang="fa-IR" dirty="0" smtClean="0">
                          <a:cs typeface="2  Mehr" pitchFamily="2" charset="-78"/>
                        </a:rPr>
                        <a:t> بهره برداری </a:t>
                      </a:r>
                      <a:endParaRPr lang="fa-IR" dirty="0">
                        <a:cs typeface="2  Mehr" pitchFamily="2" charset="-78"/>
                      </a:endParaRPr>
                    </a:p>
                  </a:txBody>
                  <a:tcPr anchor="ctr"/>
                </a:tc>
                <a:tc>
                  <a:txBody>
                    <a:bodyPr/>
                    <a:lstStyle/>
                    <a:p>
                      <a:pPr algn="ctr" rtl="1"/>
                      <a:r>
                        <a:rPr lang="fa-IR" dirty="0" smtClean="0">
                          <a:cs typeface="2  Mehr" pitchFamily="2" charset="-78"/>
                        </a:rPr>
                        <a:t>8416</a:t>
                      </a:r>
                    </a:p>
                    <a:p>
                      <a:pPr algn="ctr" rtl="1"/>
                      <a:r>
                        <a:rPr lang="fa-IR" dirty="0" smtClean="0">
                          <a:cs typeface="2  Mehr" pitchFamily="2" charset="-78"/>
                        </a:rPr>
                        <a:t>24/3/84</a:t>
                      </a:r>
                      <a:endParaRPr lang="fa-IR" dirty="0">
                        <a:cs typeface="2  Mehr" pitchFamily="2" charset="-78"/>
                      </a:endParaRPr>
                    </a:p>
                  </a:txBody>
                  <a:tcPr anchor="ctr"/>
                </a:tc>
                <a:tc>
                  <a:txBody>
                    <a:bodyPr/>
                    <a:lstStyle/>
                    <a:p>
                      <a:pPr algn="ctr" rtl="1"/>
                      <a:r>
                        <a:rPr lang="fa-IR" dirty="0" smtClean="0">
                          <a:cs typeface="2  Mehr" pitchFamily="2" charset="-78"/>
                        </a:rPr>
                        <a:t>29910</a:t>
                      </a:r>
                    </a:p>
                    <a:p>
                      <a:pPr algn="ctr" rtl="1"/>
                      <a:r>
                        <a:rPr lang="fa-IR" dirty="0" smtClean="0">
                          <a:cs typeface="2  Mehr" pitchFamily="2" charset="-78"/>
                        </a:rPr>
                        <a:t>25/9/85</a:t>
                      </a:r>
                      <a:endParaRPr lang="fa-IR" dirty="0">
                        <a:cs typeface="2  Mehr" pitchFamily="2" charset="-78"/>
                      </a:endParaRPr>
                    </a:p>
                  </a:txBody>
                  <a:tcPr anchor="ctr"/>
                </a:tc>
                <a:tc>
                  <a:txBody>
                    <a:bodyPr/>
                    <a:lstStyle/>
                    <a:p>
                      <a:pPr algn="ctr" rtl="1"/>
                      <a:r>
                        <a:rPr lang="fa-IR" dirty="0" smtClean="0">
                          <a:cs typeface="2  Mehr" pitchFamily="2" charset="-78"/>
                        </a:rPr>
                        <a:t>8416</a:t>
                      </a:r>
                    </a:p>
                    <a:p>
                      <a:pPr algn="ctr" rtl="1"/>
                      <a:r>
                        <a:rPr lang="fa-IR" dirty="0" smtClean="0">
                          <a:cs typeface="2  Mehr" pitchFamily="2" charset="-78"/>
                        </a:rPr>
                        <a:t>24/3/84</a:t>
                      </a:r>
                      <a:endParaRPr lang="fa-IR" dirty="0">
                        <a:cs typeface="2  Mehr" pitchFamily="2" charset="-78"/>
                      </a:endParaRPr>
                    </a:p>
                  </a:txBody>
                  <a:tcPr anchor="ctr"/>
                </a:tc>
                <a:tc>
                  <a:txBody>
                    <a:bodyPr/>
                    <a:lstStyle/>
                    <a:p>
                      <a:pPr algn="ctr" rtl="1"/>
                      <a:r>
                        <a:rPr lang="fa-IR" dirty="0" smtClean="0">
                          <a:cs typeface="2  Mehr" pitchFamily="2" charset="-78"/>
                        </a:rPr>
                        <a:t>7890</a:t>
                      </a:r>
                    </a:p>
                    <a:p>
                      <a:pPr algn="ctr" rtl="1"/>
                      <a:r>
                        <a:rPr lang="fa-IR" dirty="0" smtClean="0">
                          <a:cs typeface="2  Mehr" pitchFamily="2" charset="-78"/>
                        </a:rPr>
                        <a:t>4/10/79</a:t>
                      </a:r>
                      <a:endParaRPr lang="fa-IR" dirty="0">
                        <a:cs typeface="2  Mehr" pitchFamily="2" charset="-78"/>
                      </a:endParaRPr>
                    </a:p>
                  </a:txBody>
                  <a:tcPr anchor="ctr"/>
                </a:tc>
              </a:tr>
              <a:tr h="647941">
                <a:tc>
                  <a:txBody>
                    <a:bodyPr/>
                    <a:lstStyle/>
                    <a:p>
                      <a:pPr algn="ctr" rtl="1"/>
                      <a:r>
                        <a:rPr lang="fa-IR" dirty="0" smtClean="0">
                          <a:cs typeface="2  Mehr" pitchFamily="2" charset="-78"/>
                        </a:rPr>
                        <a:t>میزان استخراج سالانه </a:t>
                      </a:r>
                      <a:endParaRPr lang="fa-IR" dirty="0">
                        <a:cs typeface="2  Mehr" pitchFamily="2" charset="-78"/>
                      </a:endParaRPr>
                    </a:p>
                  </a:txBody>
                  <a:tcPr anchor="ctr"/>
                </a:tc>
                <a:tc>
                  <a:txBody>
                    <a:bodyPr/>
                    <a:lstStyle/>
                    <a:p>
                      <a:pPr algn="ctr" rtl="1"/>
                      <a:r>
                        <a:rPr lang="fa-IR" dirty="0" smtClean="0">
                          <a:cs typeface="2  Mehr" pitchFamily="2" charset="-78"/>
                        </a:rPr>
                        <a:t>6000 تن</a:t>
                      </a:r>
                      <a:endParaRPr lang="fa-IR" dirty="0">
                        <a:cs typeface="2  Mehr" pitchFamily="2" charset="-78"/>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cs typeface="2  Mehr" pitchFamily="2" charset="-78"/>
                        </a:rPr>
                        <a:t>3500 تن </a:t>
                      </a:r>
                    </a:p>
                  </a:txBody>
                  <a:tcPr anchor="ctr"/>
                </a:tc>
                <a:tc>
                  <a:txBody>
                    <a:bodyPr/>
                    <a:lstStyle/>
                    <a:p>
                      <a:pPr algn="ctr" rtl="1"/>
                      <a:r>
                        <a:rPr lang="fa-IR" dirty="0" smtClean="0">
                          <a:cs typeface="2  Mehr" pitchFamily="2" charset="-78"/>
                        </a:rPr>
                        <a:t>4500 تن </a:t>
                      </a:r>
                      <a:endParaRPr lang="fa-IR" dirty="0">
                        <a:cs typeface="2  Mehr" pitchFamily="2" charset="-78"/>
                      </a:endParaRPr>
                    </a:p>
                  </a:txBody>
                  <a:tcPr anchor="ctr"/>
                </a:tc>
                <a:tc>
                  <a:txBody>
                    <a:bodyPr/>
                    <a:lstStyle/>
                    <a:p>
                      <a:pPr algn="ctr" rtl="1"/>
                      <a:r>
                        <a:rPr lang="fa-IR" dirty="0" smtClean="0">
                          <a:cs typeface="2  Mehr" pitchFamily="2" charset="-78"/>
                        </a:rPr>
                        <a:t>8000 تن</a:t>
                      </a:r>
                      <a:endParaRPr lang="fa-IR" dirty="0">
                        <a:cs typeface="2  Mehr" pitchFamily="2" charset="-78"/>
                      </a:endParaRPr>
                    </a:p>
                  </a:txBody>
                  <a:tcPr anchor="ctr"/>
                </a:tc>
              </a:tr>
              <a:tr h="784843">
                <a:tc>
                  <a:txBody>
                    <a:bodyPr/>
                    <a:lstStyle/>
                    <a:p>
                      <a:pPr algn="ctr" rtl="1"/>
                      <a:r>
                        <a:rPr lang="fa-IR" dirty="0" smtClean="0">
                          <a:cs typeface="2  Mehr" pitchFamily="2" charset="-78"/>
                        </a:rPr>
                        <a:t>عیار و خلوص ماده معدنی </a:t>
                      </a:r>
                      <a:endParaRPr lang="fa-IR" dirty="0">
                        <a:cs typeface="2  Mehr" pitchFamily="2" charset="-78"/>
                      </a:endParaRPr>
                    </a:p>
                  </a:txBody>
                  <a:tcPr anchor="ctr"/>
                </a:tc>
                <a:tc>
                  <a:txBody>
                    <a:bodyPr/>
                    <a:lstStyle/>
                    <a:p>
                      <a:pPr algn="ctr" rtl="1"/>
                      <a:r>
                        <a:rPr lang="fa-IR" dirty="0" smtClean="0">
                          <a:cs typeface="2  Mehr" pitchFamily="2" charset="-78"/>
                        </a:rPr>
                        <a:t>45%</a:t>
                      </a:r>
                      <a:endParaRPr lang="fa-IR" dirty="0">
                        <a:cs typeface="2  Mehr" pitchFamily="2" charset="-78"/>
                      </a:endParaRPr>
                    </a:p>
                  </a:txBody>
                  <a:tcPr anchor="ctr"/>
                </a:tc>
                <a:tc>
                  <a:txBody>
                    <a:bodyPr/>
                    <a:lstStyle/>
                    <a:p>
                      <a:pPr algn="ctr" rtl="1"/>
                      <a:r>
                        <a:rPr lang="fa-IR" dirty="0" smtClean="0">
                          <a:cs typeface="2  Mehr" pitchFamily="2" charset="-78"/>
                        </a:rPr>
                        <a:t>50%</a:t>
                      </a:r>
                      <a:endParaRPr lang="fa-IR" dirty="0">
                        <a:cs typeface="2  Mehr" pitchFamily="2" charset="-78"/>
                      </a:endParaRPr>
                    </a:p>
                  </a:txBody>
                  <a:tcPr anchor="ctr"/>
                </a:tc>
                <a:tc>
                  <a:txBody>
                    <a:bodyPr/>
                    <a:lstStyle/>
                    <a:p>
                      <a:pPr algn="ctr" rtl="1"/>
                      <a:r>
                        <a:rPr lang="fa-IR" dirty="0" smtClean="0">
                          <a:cs typeface="2  Mehr" pitchFamily="2" charset="-78"/>
                        </a:rPr>
                        <a:t>50%</a:t>
                      </a:r>
                      <a:endParaRPr lang="fa-IR" dirty="0">
                        <a:cs typeface="2  Mehr" pitchFamily="2" charset="-78"/>
                      </a:endParaRPr>
                    </a:p>
                  </a:txBody>
                  <a:tcPr anchor="ctr"/>
                </a:tc>
                <a:tc>
                  <a:txBody>
                    <a:bodyPr/>
                    <a:lstStyle/>
                    <a:p>
                      <a:pPr algn="ctr" rtl="1"/>
                      <a:r>
                        <a:rPr lang="fa-IR" dirty="0" smtClean="0">
                          <a:cs typeface="2  Mehr" pitchFamily="2" charset="-78"/>
                        </a:rPr>
                        <a:t>42%</a:t>
                      </a:r>
                      <a:endParaRPr lang="fa-IR" dirty="0">
                        <a:cs typeface="2  Mehr" pitchFamily="2" charset="-78"/>
                      </a:endParaRPr>
                    </a:p>
                  </a:txBody>
                  <a:tcPr anchor="ctr"/>
                </a:tc>
              </a:tr>
              <a:tr h="697638">
                <a:tc>
                  <a:txBody>
                    <a:bodyPr/>
                    <a:lstStyle/>
                    <a:p>
                      <a:pPr algn="ctr" rtl="1"/>
                      <a:r>
                        <a:rPr lang="fa-IR" dirty="0" smtClean="0">
                          <a:cs typeface="2  Mehr" pitchFamily="2" charset="-78"/>
                        </a:rPr>
                        <a:t>میزان ذخیره احتمالی</a:t>
                      </a:r>
                      <a:endParaRPr lang="fa-IR" dirty="0">
                        <a:cs typeface="2  Mehr" pitchFamily="2" charset="-78"/>
                      </a:endParaRPr>
                    </a:p>
                  </a:txBody>
                  <a:tcPr anchor="ctr"/>
                </a:tc>
                <a:tc>
                  <a:txBody>
                    <a:bodyPr/>
                    <a:lstStyle/>
                    <a:p>
                      <a:pPr algn="ctr" rtl="1"/>
                      <a:r>
                        <a:rPr lang="fa-IR" dirty="0" smtClean="0">
                          <a:cs typeface="2  Mehr" pitchFamily="2" charset="-78"/>
                        </a:rPr>
                        <a:t>150000 تن</a:t>
                      </a:r>
                      <a:endParaRPr lang="fa-IR" dirty="0">
                        <a:cs typeface="2  Mehr" pitchFamily="2" charset="-78"/>
                      </a:endParaRPr>
                    </a:p>
                  </a:txBody>
                  <a:tcPr anchor="ctr"/>
                </a:tc>
                <a:tc>
                  <a:txBody>
                    <a:bodyPr/>
                    <a:lstStyle/>
                    <a:p>
                      <a:pPr algn="ctr" rtl="1"/>
                      <a:r>
                        <a:rPr lang="fa-IR" dirty="0" smtClean="0">
                          <a:cs typeface="2  Mehr" pitchFamily="2" charset="-78"/>
                        </a:rPr>
                        <a:t>8000 تن </a:t>
                      </a:r>
                      <a:endParaRPr lang="fa-IR" dirty="0">
                        <a:cs typeface="2  Mehr" pitchFamily="2" charset="-78"/>
                      </a:endParaRPr>
                    </a:p>
                  </a:txBody>
                  <a:tcPr anchor="ctr"/>
                </a:tc>
                <a:tc>
                  <a:txBody>
                    <a:bodyPr/>
                    <a:lstStyle/>
                    <a:p>
                      <a:pPr algn="ctr" rtl="1"/>
                      <a:r>
                        <a:rPr lang="fa-IR" dirty="0" smtClean="0">
                          <a:cs typeface="2  Mehr" pitchFamily="2" charset="-78"/>
                        </a:rPr>
                        <a:t>300000 تن</a:t>
                      </a:r>
                      <a:endParaRPr lang="fa-IR" dirty="0">
                        <a:cs typeface="2  Mehr" pitchFamily="2" charset="-78"/>
                      </a:endParaRPr>
                    </a:p>
                  </a:txBody>
                  <a:tcPr anchor="ctr"/>
                </a:tc>
                <a:tc>
                  <a:txBody>
                    <a:bodyPr/>
                    <a:lstStyle/>
                    <a:p>
                      <a:pPr algn="ctr" rtl="1"/>
                      <a:r>
                        <a:rPr lang="fa-IR" dirty="0" smtClean="0">
                          <a:cs typeface="2  Mehr" pitchFamily="2" charset="-78"/>
                        </a:rPr>
                        <a:t>150000تن</a:t>
                      </a:r>
                      <a:endParaRPr lang="fa-IR" dirty="0">
                        <a:cs typeface="2  Mehr" pitchFamily="2" charset="-78"/>
                      </a:endParaRPr>
                    </a:p>
                  </a:txBody>
                  <a:tcPr anchor="ctr"/>
                </a:tc>
              </a:tr>
              <a:tr h="958591">
                <a:tc>
                  <a:txBody>
                    <a:bodyPr/>
                    <a:lstStyle/>
                    <a:p>
                      <a:pPr algn="ctr" rtl="1"/>
                      <a:r>
                        <a:rPr lang="fa-IR" dirty="0" smtClean="0">
                          <a:cs typeface="2  Mehr" pitchFamily="2" charset="-78"/>
                        </a:rPr>
                        <a:t>تعداد نیروی انسانی </a:t>
                      </a:r>
                      <a:endParaRPr lang="fa-IR" dirty="0">
                        <a:cs typeface="2  Mehr" pitchFamily="2" charset="-78"/>
                      </a:endParaRPr>
                    </a:p>
                  </a:txBody>
                  <a:tcPr anchor="ctr"/>
                </a:tc>
                <a:tc>
                  <a:txBody>
                    <a:bodyPr/>
                    <a:lstStyle/>
                    <a:p>
                      <a:pPr algn="ctr" rtl="1"/>
                      <a:r>
                        <a:rPr lang="fa-IR" dirty="0" smtClean="0">
                          <a:cs typeface="2  Mehr" pitchFamily="2" charset="-78"/>
                        </a:rPr>
                        <a:t>23</a:t>
                      </a:r>
                      <a:endParaRPr lang="fa-IR" dirty="0">
                        <a:cs typeface="2  Mehr" pitchFamily="2" charset="-78"/>
                      </a:endParaRPr>
                    </a:p>
                  </a:txBody>
                  <a:tcPr anchor="ctr"/>
                </a:tc>
                <a:tc>
                  <a:txBody>
                    <a:bodyPr/>
                    <a:lstStyle/>
                    <a:p>
                      <a:pPr algn="ctr" rtl="1"/>
                      <a:r>
                        <a:rPr lang="fa-IR" dirty="0" smtClean="0">
                          <a:cs typeface="2  Mehr" pitchFamily="2" charset="-78"/>
                        </a:rPr>
                        <a:t>7</a:t>
                      </a:r>
                      <a:endParaRPr lang="fa-IR" dirty="0">
                        <a:cs typeface="2  Mehr" pitchFamily="2" charset="-78"/>
                      </a:endParaRPr>
                    </a:p>
                  </a:txBody>
                  <a:tcPr anchor="ctr"/>
                </a:tc>
                <a:tc>
                  <a:txBody>
                    <a:bodyPr/>
                    <a:lstStyle/>
                    <a:p>
                      <a:pPr algn="ctr" rtl="1"/>
                      <a:r>
                        <a:rPr lang="fa-IR" dirty="0" smtClean="0">
                          <a:cs typeface="2  Mehr" pitchFamily="2" charset="-78"/>
                        </a:rPr>
                        <a:t>18</a:t>
                      </a:r>
                      <a:endParaRPr lang="fa-IR" dirty="0">
                        <a:cs typeface="2  Mehr" pitchFamily="2" charset="-78"/>
                      </a:endParaRPr>
                    </a:p>
                  </a:txBody>
                  <a:tcPr anchor="ctr"/>
                </a:tc>
                <a:tc>
                  <a:txBody>
                    <a:bodyPr/>
                    <a:lstStyle/>
                    <a:p>
                      <a:pPr algn="ctr" rtl="1"/>
                      <a:r>
                        <a:rPr lang="fa-IR" dirty="0" smtClean="0">
                          <a:cs typeface="2  Mehr" pitchFamily="2" charset="-78"/>
                        </a:rPr>
                        <a:t>24</a:t>
                      </a:r>
                      <a:endParaRPr lang="fa-IR" dirty="0">
                        <a:cs typeface="2  Mehr" pitchFamily="2" charset="-78"/>
                      </a:endParaRPr>
                    </a:p>
                  </a:txBody>
                  <a:tcPr anchor="ctr"/>
                </a:tc>
              </a:tr>
              <a:tr h="449103">
                <a:tc>
                  <a:txBody>
                    <a:bodyPr/>
                    <a:lstStyle/>
                    <a:p>
                      <a:pPr algn="ctr" rtl="1"/>
                      <a:r>
                        <a:rPr lang="fa-IR" dirty="0" smtClean="0">
                          <a:cs typeface="2  Mehr" pitchFamily="2" charset="-78"/>
                        </a:rPr>
                        <a:t>مدت دوره بهره برداری </a:t>
                      </a:r>
                      <a:endParaRPr lang="fa-IR" dirty="0">
                        <a:cs typeface="2  Mehr" pitchFamily="2" charset="-78"/>
                      </a:endParaRPr>
                    </a:p>
                  </a:txBody>
                  <a:tcPr anchor="ctr"/>
                </a:tc>
                <a:tc>
                  <a:txBody>
                    <a:bodyPr/>
                    <a:lstStyle/>
                    <a:p>
                      <a:pPr algn="ctr" rtl="1"/>
                      <a:r>
                        <a:rPr lang="fa-IR" dirty="0" smtClean="0">
                          <a:cs typeface="2  Mehr" pitchFamily="2" charset="-78"/>
                        </a:rPr>
                        <a:t>15 سال</a:t>
                      </a:r>
                      <a:endParaRPr lang="fa-IR" dirty="0">
                        <a:cs typeface="2  Mehr" pitchFamily="2" charset="-78"/>
                      </a:endParaRPr>
                    </a:p>
                  </a:txBody>
                  <a:tcPr anchor="ctr"/>
                </a:tc>
                <a:tc>
                  <a:txBody>
                    <a:bodyPr/>
                    <a:lstStyle/>
                    <a:p>
                      <a:pPr algn="ctr" rtl="1"/>
                      <a:r>
                        <a:rPr lang="fa-IR" dirty="0" smtClean="0">
                          <a:cs typeface="2  Mehr" pitchFamily="2" charset="-78"/>
                        </a:rPr>
                        <a:t>15 سال</a:t>
                      </a:r>
                      <a:r>
                        <a:rPr lang="fa-IR" baseline="0" dirty="0" smtClean="0">
                          <a:cs typeface="2  Mehr" pitchFamily="2" charset="-78"/>
                        </a:rPr>
                        <a:t> </a:t>
                      </a:r>
                      <a:endParaRPr lang="fa-IR" dirty="0">
                        <a:cs typeface="2  Mehr" pitchFamily="2" charset="-78"/>
                      </a:endParaRPr>
                    </a:p>
                  </a:txBody>
                  <a:tcPr anchor="ctr"/>
                </a:tc>
                <a:tc>
                  <a:txBody>
                    <a:bodyPr/>
                    <a:lstStyle/>
                    <a:p>
                      <a:pPr algn="ctr" rtl="1"/>
                      <a:r>
                        <a:rPr lang="fa-IR" dirty="0" smtClean="0">
                          <a:cs typeface="2  Mehr" pitchFamily="2" charset="-78"/>
                        </a:rPr>
                        <a:t>15 سال</a:t>
                      </a:r>
                      <a:endParaRPr lang="fa-IR" dirty="0">
                        <a:cs typeface="2  Mehr" pitchFamily="2" charset="-78"/>
                      </a:endParaRPr>
                    </a:p>
                  </a:txBody>
                  <a:tcPr anchor="ctr"/>
                </a:tc>
                <a:tc>
                  <a:txBody>
                    <a:bodyPr/>
                    <a:lstStyle/>
                    <a:p>
                      <a:pPr algn="ctr" rtl="1"/>
                      <a:r>
                        <a:rPr lang="fa-IR" dirty="0" smtClean="0">
                          <a:cs typeface="2  Mehr" pitchFamily="2" charset="-78"/>
                        </a:rPr>
                        <a:t>15 سال</a:t>
                      </a:r>
                      <a:endParaRPr lang="fa-IR" dirty="0">
                        <a:cs typeface="2  Mehr" pitchFamily="2" charset="-78"/>
                      </a:endParaRPr>
                    </a:p>
                  </a:txBody>
                  <a:tcPr anchor="ctr"/>
                </a:tc>
              </a:tr>
            </a:tbl>
          </a:graphicData>
        </a:graphic>
      </p:graphicFrame>
    </p:spTree>
    <p:extLst>
      <p:ext uri="{BB962C8B-B14F-4D97-AF65-F5344CB8AC3E}">
        <p14:creationId xmlns:p14="http://schemas.microsoft.com/office/powerpoint/2010/main" val="1926810917"/>
      </p:ext>
    </p:extLst>
  </p:cSld>
  <p:clrMapOvr>
    <a:masterClrMapping/>
  </p:clrMapOvr>
  <mc:AlternateContent xmlns:mc="http://schemas.openxmlformats.org/markup-compatibility/2006" xmlns:p14="http://schemas.microsoft.com/office/powerpoint/2010/main">
    <mc:Choice Requires="p14">
      <p:transition spd="slow" p14:dur="2000" advTm="587"/>
    </mc:Choice>
    <mc:Fallback xmlns="">
      <p:transition spd="slow" advTm="587"/>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r>
              <a:rPr lang="fa-IR" dirty="0" smtClean="0">
                <a:solidFill>
                  <a:schemeClr val="accent6">
                    <a:lumMod val="75000"/>
                  </a:schemeClr>
                </a:solidFill>
                <a:cs typeface="2  Titr" pitchFamily="2" charset="-78"/>
              </a:rPr>
              <a:t>پیشنهادات : </a:t>
            </a:r>
          </a:p>
          <a:p>
            <a:r>
              <a:rPr lang="fa-IR" dirty="0" smtClean="0">
                <a:solidFill>
                  <a:schemeClr val="accent6">
                    <a:lumMod val="75000"/>
                  </a:schemeClr>
                </a:solidFill>
                <a:cs typeface="2  Titr" pitchFamily="2" charset="-78"/>
              </a:rPr>
              <a:t>در صورت تأمین آب واحد فوق قادر به توسعه حوزه فرآوری کروم میباشد .</a:t>
            </a:r>
            <a:endParaRPr lang="fa-IR" dirty="0">
              <a:solidFill>
                <a:schemeClr val="accent6">
                  <a:lumMod val="75000"/>
                </a:schemeClr>
              </a:solidFill>
              <a:cs typeface="2  Titr" pitchFamily="2" charset="-78"/>
            </a:endParaRPr>
          </a:p>
        </p:txBody>
      </p:sp>
    </p:spTree>
    <p:custDataLst>
      <p:tags r:id="rId1"/>
    </p:custDataLst>
    <p:extLst>
      <p:ext uri="{BB962C8B-B14F-4D97-AF65-F5344CB8AC3E}">
        <p14:creationId xmlns:p14="http://schemas.microsoft.com/office/powerpoint/2010/main" val="1304211149"/>
      </p:ext>
    </p:extLst>
  </p:cSld>
  <p:clrMapOvr>
    <a:masterClrMapping/>
  </p:clrMapOvr>
  <p:transition spd="slow" advTm="5487">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8"/>
</p:tagLst>
</file>

<file path=ppt/tags/tag10.xml><?xml version="1.0" encoding="utf-8"?>
<p:tagLst xmlns:a="http://schemas.openxmlformats.org/drawingml/2006/main" xmlns:r="http://schemas.openxmlformats.org/officeDocument/2006/relationships" xmlns:p="http://schemas.openxmlformats.org/presentationml/2006/main">
  <p:tag name="TIMING" val="|0.1|0.6|0.4|0.4|0.4|0.4|0.4|0.4"/>
</p:tagLst>
</file>

<file path=ppt/tags/tag11.xml><?xml version="1.0" encoding="utf-8"?>
<p:tagLst xmlns:a="http://schemas.openxmlformats.org/drawingml/2006/main" xmlns:r="http://schemas.openxmlformats.org/officeDocument/2006/relationships" xmlns:p="http://schemas.openxmlformats.org/presentationml/2006/main">
  <p:tag name="TIMING" val="|0.4|0.5|0.3|0.2|0.2|0.2|0.3|0.3|0.3"/>
</p:tagLst>
</file>

<file path=ppt/tags/tag12.xml><?xml version="1.0" encoding="utf-8"?>
<p:tagLst xmlns:a="http://schemas.openxmlformats.org/drawingml/2006/main" xmlns:r="http://schemas.openxmlformats.org/officeDocument/2006/relationships" xmlns:p="http://schemas.openxmlformats.org/presentationml/2006/main">
  <p:tag name="TIMING" val="|0.5|0.4|0.5|0.4|0.9|0.5|0.7|0.5|0.4"/>
</p:tagLst>
</file>

<file path=ppt/tags/tag13.xml><?xml version="1.0" encoding="utf-8"?>
<p:tagLst xmlns:a="http://schemas.openxmlformats.org/drawingml/2006/main" xmlns:r="http://schemas.openxmlformats.org/officeDocument/2006/relationships" xmlns:p="http://schemas.openxmlformats.org/presentationml/2006/main">
  <p:tag name="TIMING" val="|0.4|0.5|0.4|0.3|0.3|0.3|0.3|0.4|0.3"/>
</p:tagLst>
</file>

<file path=ppt/tags/tag14.xml><?xml version="1.0" encoding="utf-8"?>
<p:tagLst xmlns:a="http://schemas.openxmlformats.org/drawingml/2006/main" xmlns:r="http://schemas.openxmlformats.org/officeDocument/2006/relationships" xmlns:p="http://schemas.openxmlformats.org/presentationml/2006/main">
  <p:tag name="TIMING" val="|0.3|0.5|0.3|0.2|0.2|0.3|0.3|0.4|0.4"/>
</p:tagLst>
</file>

<file path=ppt/tags/tag15.xml><?xml version="1.0" encoding="utf-8"?>
<p:tagLst xmlns:a="http://schemas.openxmlformats.org/drawingml/2006/main" xmlns:r="http://schemas.openxmlformats.org/officeDocument/2006/relationships" xmlns:p="http://schemas.openxmlformats.org/presentationml/2006/main">
  <p:tag name="TIMING" val="|1.1|0.7|0.3|0.3|0.2|0.2|0.2|0.2|0.2"/>
</p:tagLst>
</file>

<file path=ppt/tags/tag16.xml><?xml version="1.0" encoding="utf-8"?>
<p:tagLst xmlns:a="http://schemas.openxmlformats.org/drawingml/2006/main" xmlns:r="http://schemas.openxmlformats.org/officeDocument/2006/relationships" xmlns:p="http://schemas.openxmlformats.org/presentationml/2006/main">
  <p:tag name="TIMING" val="|0|0.6|0.3|0.2|0.3|0.4|0.4|0.4|0.4"/>
</p:tagLst>
</file>

<file path=ppt/tags/tag17.xml><?xml version="1.0" encoding="utf-8"?>
<p:tagLst xmlns:a="http://schemas.openxmlformats.org/drawingml/2006/main" xmlns:r="http://schemas.openxmlformats.org/officeDocument/2006/relationships" xmlns:p="http://schemas.openxmlformats.org/presentationml/2006/main">
  <p:tag name="TIMING" val="|1.7|0.8|0.9|0.9|0.8|0.7|0.8|0.7|0.7"/>
</p:tagLst>
</file>

<file path=ppt/tags/tag18.xml><?xml version="1.0" encoding="utf-8"?>
<p:tagLst xmlns:a="http://schemas.openxmlformats.org/drawingml/2006/main" xmlns:r="http://schemas.openxmlformats.org/officeDocument/2006/relationships" xmlns:p="http://schemas.openxmlformats.org/presentationml/2006/main">
  <p:tag name="TIMING" val="|0.7|0.7|0.6|0.5"/>
</p:tagLst>
</file>

<file path=ppt/tags/tag2.xml><?xml version="1.0" encoding="utf-8"?>
<p:tagLst xmlns:a="http://schemas.openxmlformats.org/drawingml/2006/main" xmlns:r="http://schemas.openxmlformats.org/officeDocument/2006/relationships" xmlns:p="http://schemas.openxmlformats.org/presentationml/2006/main">
  <p:tag name="TIMING" val="|0.1|0.6|0.5|0.4"/>
</p:tagLst>
</file>

<file path=ppt/tags/tag3.xml><?xml version="1.0" encoding="utf-8"?>
<p:tagLst xmlns:a="http://schemas.openxmlformats.org/drawingml/2006/main" xmlns:r="http://schemas.openxmlformats.org/officeDocument/2006/relationships" xmlns:p="http://schemas.openxmlformats.org/presentationml/2006/main">
  <p:tag name="TIMING" val="|0|0.5|0.2|0.2|0.2|0.2|0.2|0.3"/>
</p:tagLst>
</file>

<file path=ppt/tags/tag4.xml><?xml version="1.0" encoding="utf-8"?>
<p:tagLst xmlns:a="http://schemas.openxmlformats.org/drawingml/2006/main" xmlns:r="http://schemas.openxmlformats.org/officeDocument/2006/relationships" xmlns:p="http://schemas.openxmlformats.org/presentationml/2006/main">
  <p:tag name="TIMING" val="|4.5|0.3"/>
</p:tagLst>
</file>

<file path=ppt/tags/tag5.xml><?xml version="1.0" encoding="utf-8"?>
<p:tagLst xmlns:a="http://schemas.openxmlformats.org/drawingml/2006/main" xmlns:r="http://schemas.openxmlformats.org/officeDocument/2006/relationships" xmlns:p="http://schemas.openxmlformats.org/presentationml/2006/main">
  <p:tag name="TIMING" val="|0.6|0.4|0.4|0.3|0.3|0.2|0.2|0.2|0.3|0.2|0.3"/>
</p:tagLst>
</file>

<file path=ppt/tags/tag6.xml><?xml version="1.0" encoding="utf-8"?>
<p:tagLst xmlns:a="http://schemas.openxmlformats.org/drawingml/2006/main" xmlns:r="http://schemas.openxmlformats.org/officeDocument/2006/relationships" xmlns:p="http://schemas.openxmlformats.org/presentationml/2006/main">
  <p:tag name="TIMING" val="|0.1|0.5|0.3|0.2|0.2|0.2|0.2|0.2"/>
</p:tagLst>
</file>

<file path=ppt/tags/tag7.xml><?xml version="1.0" encoding="utf-8"?>
<p:tagLst xmlns:a="http://schemas.openxmlformats.org/drawingml/2006/main" xmlns:r="http://schemas.openxmlformats.org/officeDocument/2006/relationships" xmlns:p="http://schemas.openxmlformats.org/presentationml/2006/main">
  <p:tag name="TIMING" val="|1"/>
</p:tagLst>
</file>

<file path=ppt/tags/tag8.xml><?xml version="1.0" encoding="utf-8"?>
<p:tagLst xmlns:a="http://schemas.openxmlformats.org/drawingml/2006/main" xmlns:r="http://schemas.openxmlformats.org/officeDocument/2006/relationships" xmlns:p="http://schemas.openxmlformats.org/presentationml/2006/main">
  <p:tag name="TIMING" val="|1.4"/>
</p:tagLst>
</file>

<file path=ppt/tags/tag9.xml><?xml version="1.0" encoding="utf-8"?>
<p:tagLst xmlns:a="http://schemas.openxmlformats.org/drawingml/2006/main" xmlns:r="http://schemas.openxmlformats.org/officeDocument/2006/relationships" xmlns:p="http://schemas.openxmlformats.org/presentationml/2006/main">
  <p:tag name="TIMING" val="|2.5|0.6|0.5|0.5|0.4|0.4|0.4|0.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799</TotalTime>
  <Words>2231</Words>
  <Application>Microsoft Office PowerPoint</Application>
  <PresentationFormat>On-screen Show (4:3)</PresentationFormat>
  <Paragraphs>304</Paragraphs>
  <Slides>59</Slides>
  <Notes>0</Notes>
  <HiddenSlides>0</HiddenSlides>
  <MMClips>7</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Flow</vt:lpstr>
      <vt:lpstr>PowerPoint Presentation</vt:lpstr>
      <vt:lpstr>اطلاعات معادن شهرستان میامی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بسمه تعالی  اطلاعات معادن شهرستان میامی  دی ماه 94 </dc:title>
  <dc:creator>It</dc:creator>
  <cp:lastModifiedBy>It</cp:lastModifiedBy>
  <cp:revision>109</cp:revision>
  <dcterms:created xsi:type="dcterms:W3CDTF">2015-12-30T05:43:33Z</dcterms:created>
  <dcterms:modified xsi:type="dcterms:W3CDTF">2018-01-16T10:17:27Z</dcterms:modified>
</cp:coreProperties>
</file>